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72" r:id="rId4"/>
  </p:sldMasterIdLst>
  <p:notesMasterIdLst>
    <p:notesMasterId r:id="rId35"/>
  </p:notesMasterIdLst>
  <p:sldIdLst>
    <p:sldId id="256" r:id="rId5"/>
    <p:sldId id="257" r:id="rId6"/>
    <p:sldId id="259" r:id="rId7"/>
    <p:sldId id="260" r:id="rId8"/>
    <p:sldId id="261" r:id="rId9"/>
    <p:sldId id="262" r:id="rId10"/>
    <p:sldId id="263" r:id="rId11"/>
    <p:sldId id="265" r:id="rId12"/>
    <p:sldId id="266" r:id="rId13"/>
    <p:sldId id="267" r:id="rId14"/>
    <p:sldId id="268" r:id="rId15"/>
    <p:sldId id="269" r:id="rId16"/>
    <p:sldId id="271" r:id="rId17"/>
    <p:sldId id="270" r:id="rId18"/>
    <p:sldId id="272" r:id="rId19"/>
    <p:sldId id="273" r:id="rId20"/>
    <p:sldId id="274" r:id="rId21"/>
    <p:sldId id="275" r:id="rId22"/>
    <p:sldId id="278" r:id="rId23"/>
    <p:sldId id="277" r:id="rId24"/>
    <p:sldId id="276" r:id="rId25"/>
    <p:sldId id="281" r:id="rId26"/>
    <p:sldId id="279" r:id="rId27"/>
    <p:sldId id="280" r:id="rId28"/>
    <p:sldId id="282" r:id="rId29"/>
    <p:sldId id="283" r:id="rId30"/>
    <p:sldId id="284" r:id="rId31"/>
    <p:sldId id="285" r:id="rId32"/>
    <p:sldId id="286" r:id="rId33"/>
    <p:sldId id="25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37" autoAdjust="0"/>
  </p:normalViewPr>
  <p:slideViewPr>
    <p:cSldViewPr snapToGrid="0">
      <p:cViewPr varScale="1">
        <p:scale>
          <a:sx n="77" d="100"/>
          <a:sy n="77" d="100"/>
        </p:scale>
        <p:origin x="504" y="78"/>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CD923-1608-4BEC-936B-6342528EB5A6}" type="datetimeFigureOut">
              <a:rPr lang="en-PH" smtClean="0"/>
              <a:t>30/09/2021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500ED-FE25-48EA-A9B3-292276959C87}" type="slidenum">
              <a:rPr lang="en-PH" smtClean="0"/>
              <a:t>‹#›</a:t>
            </a:fld>
            <a:endParaRPr lang="en-PH"/>
          </a:p>
        </p:txBody>
      </p:sp>
    </p:spTree>
    <p:extLst>
      <p:ext uri="{BB962C8B-B14F-4D97-AF65-F5344CB8AC3E}">
        <p14:creationId xmlns:p14="http://schemas.microsoft.com/office/powerpoint/2010/main" val="377756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21</a:t>
            </a:fld>
            <a:endParaRPr lang="en-PH"/>
          </a:p>
        </p:txBody>
      </p:sp>
    </p:spTree>
    <p:extLst>
      <p:ext uri="{BB962C8B-B14F-4D97-AF65-F5344CB8AC3E}">
        <p14:creationId xmlns:p14="http://schemas.microsoft.com/office/powerpoint/2010/main" val="182243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22</a:t>
            </a:fld>
            <a:endParaRPr lang="en-PH"/>
          </a:p>
        </p:txBody>
      </p:sp>
    </p:spTree>
    <p:extLst>
      <p:ext uri="{BB962C8B-B14F-4D97-AF65-F5344CB8AC3E}">
        <p14:creationId xmlns:p14="http://schemas.microsoft.com/office/powerpoint/2010/main" val="299872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23</a:t>
            </a:fld>
            <a:endParaRPr lang="en-PH"/>
          </a:p>
        </p:txBody>
      </p:sp>
    </p:spTree>
    <p:extLst>
      <p:ext uri="{BB962C8B-B14F-4D97-AF65-F5344CB8AC3E}">
        <p14:creationId xmlns:p14="http://schemas.microsoft.com/office/powerpoint/2010/main" val="2984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24</a:t>
            </a:fld>
            <a:endParaRPr lang="en-PH"/>
          </a:p>
        </p:txBody>
      </p:sp>
    </p:spTree>
    <p:extLst>
      <p:ext uri="{BB962C8B-B14F-4D97-AF65-F5344CB8AC3E}">
        <p14:creationId xmlns:p14="http://schemas.microsoft.com/office/powerpoint/2010/main" val="2048277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25</a:t>
            </a:fld>
            <a:endParaRPr lang="en-PH"/>
          </a:p>
        </p:txBody>
      </p:sp>
    </p:spTree>
    <p:extLst>
      <p:ext uri="{BB962C8B-B14F-4D97-AF65-F5344CB8AC3E}">
        <p14:creationId xmlns:p14="http://schemas.microsoft.com/office/powerpoint/2010/main" val="153187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26</a:t>
            </a:fld>
            <a:endParaRPr lang="en-PH"/>
          </a:p>
        </p:txBody>
      </p:sp>
    </p:spTree>
    <p:extLst>
      <p:ext uri="{BB962C8B-B14F-4D97-AF65-F5344CB8AC3E}">
        <p14:creationId xmlns:p14="http://schemas.microsoft.com/office/powerpoint/2010/main" val="34563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27</a:t>
            </a:fld>
            <a:endParaRPr lang="en-PH"/>
          </a:p>
        </p:txBody>
      </p:sp>
    </p:spTree>
    <p:extLst>
      <p:ext uri="{BB962C8B-B14F-4D97-AF65-F5344CB8AC3E}">
        <p14:creationId xmlns:p14="http://schemas.microsoft.com/office/powerpoint/2010/main" val="145447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28</a:t>
            </a:fld>
            <a:endParaRPr lang="en-PH"/>
          </a:p>
        </p:txBody>
      </p:sp>
    </p:spTree>
    <p:extLst>
      <p:ext uri="{BB962C8B-B14F-4D97-AF65-F5344CB8AC3E}">
        <p14:creationId xmlns:p14="http://schemas.microsoft.com/office/powerpoint/2010/main" val="34303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A500ED-FE25-48EA-A9B3-292276959C87}" type="slidenum">
              <a:rPr lang="en-PH" smtClean="0"/>
              <a:t>29</a:t>
            </a:fld>
            <a:endParaRPr lang="en-PH"/>
          </a:p>
        </p:txBody>
      </p:sp>
    </p:spTree>
    <p:extLst>
      <p:ext uri="{BB962C8B-B14F-4D97-AF65-F5344CB8AC3E}">
        <p14:creationId xmlns:p14="http://schemas.microsoft.com/office/powerpoint/2010/main" val="809437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D6F8-B60F-4AA7-9A9A-D6F6B26BA6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0E6BFB11-5C34-48F7-B1F1-00BC3B967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E273ABC-2BC2-46F3-8575-C03EF25AE797}"/>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90487FE6-1F77-4530-9BC4-1F960412EEB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12454D6-D1C2-4C6C-8E39-E3682EEFBCB9}"/>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42185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100A-7B8F-4FAA-AD74-3964C00BF82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435EB87-01A5-41D2-BDE0-7B70E73557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AF905D-1C37-444F-8244-9939CF3C9CC9}"/>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E9D8DE75-4F48-49C2-9AC8-88DBAF673F5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B23617A-440C-4EC2-AD3B-2BD18C80415D}"/>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136370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396A2-4FEF-4F22-88DF-307623DDC6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E391E76-E0D8-4DE0-88C3-3A535DAA2D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9582BA8-AE3F-475A-95BF-E19BB5636014}"/>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ED0452F1-DA24-4459-92ED-6E03DF0468A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96C533E-EF97-49F9-9702-DBD9D22EE780}"/>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18905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39AE-3630-4E74-A8C8-23E976D30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EB064FEF-888C-41C5-9C77-061ED00F6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40C6028-F8D9-400E-8B71-05D226CBC38C}"/>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8E59E79F-BE08-44D7-84B3-97246EDEFA1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179198C-B88D-40C0-994E-C55FA89EF01A}"/>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98875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7015-24F6-4DEF-A90B-780E6BF8D05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9483E1E-06EC-43F8-88C2-C585E99B4F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1DA4E10-ED86-48BA-B1F2-929577B72A87}"/>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497682F6-B20E-4A84-A228-7310CEE5506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9B3C947-2AFE-4C97-8ACF-0B53B40A7A77}"/>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3036825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F1F4-5A5A-4E82-8247-7BCBE55C6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EFC60DF-1093-4914-BE57-11F137300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3B44E8-34C2-483E-B078-476DFC86073D}"/>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676BE0AD-5142-4EF4-9109-52B64F1760D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EB57C07-6E58-4077-B2A9-FA9FDE058C77}"/>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272199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6D53-FC70-445B-A90E-1C9B63BE74E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77565C-F5E6-42C6-894C-7DE49090DB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C449CC40-06DF-415A-8E96-2743E1C54A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C963628-0703-495E-A7C8-EAEED1EDBF0A}"/>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6" name="Footer Placeholder 5">
            <a:extLst>
              <a:ext uri="{FF2B5EF4-FFF2-40B4-BE49-F238E27FC236}">
                <a16:creationId xmlns:a16="http://schemas.microsoft.com/office/drawing/2014/main" id="{2D03782D-C928-4C9A-92B0-32FF3AEE9B4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547E594-8D65-4B0E-989C-27204C55F10B}"/>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874317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FD56-6AD6-49E2-B158-25F81F0F82A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374CBB8-BECE-4F3C-B04B-886888263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C5182D-0B1C-4FAD-95D9-ABE09848E1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7A84A59-D937-4C7C-BF57-03583EB7BD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5FBFD3-5478-4F6F-A2A3-D2A6FA95BD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4408D90-80CD-4062-80AB-879B19D66060}"/>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8" name="Footer Placeholder 7">
            <a:extLst>
              <a:ext uri="{FF2B5EF4-FFF2-40B4-BE49-F238E27FC236}">
                <a16:creationId xmlns:a16="http://schemas.microsoft.com/office/drawing/2014/main" id="{5A22C591-B06D-4D19-AB8B-755952D88B7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0DD1716-8D24-45E1-9B74-388C435B72FE}"/>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2069272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27A6-99AE-45C0-A517-672BAC4A7397}"/>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3550996C-B335-4059-B429-C3801CE60720}"/>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4" name="Footer Placeholder 3">
            <a:extLst>
              <a:ext uri="{FF2B5EF4-FFF2-40B4-BE49-F238E27FC236}">
                <a16:creationId xmlns:a16="http://schemas.microsoft.com/office/drawing/2014/main" id="{EE86491A-AD57-471D-8E4D-8005C48CE2C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BC4DC50-C533-42CF-A55F-03CFE43B9D92}"/>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27059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49F0E-AF60-4071-9D93-CC61F6B14BC8}"/>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3" name="Footer Placeholder 2">
            <a:extLst>
              <a:ext uri="{FF2B5EF4-FFF2-40B4-BE49-F238E27FC236}">
                <a16:creationId xmlns:a16="http://schemas.microsoft.com/office/drawing/2014/main" id="{E7031DC2-074F-4F24-AE11-23910B689286}"/>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5536279-68DB-4A1B-A8B2-2ECDC708ED83}"/>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722466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A921-A97B-42F2-A5F7-F66613C3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97E76E1-8533-462D-B2D5-C6BC87AE2A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0B14E595-7662-438D-8A6C-C74D6A9FA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7FD32D-FA46-40BB-9B98-F47D6FC3645C}"/>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6" name="Footer Placeholder 5">
            <a:extLst>
              <a:ext uri="{FF2B5EF4-FFF2-40B4-BE49-F238E27FC236}">
                <a16:creationId xmlns:a16="http://schemas.microsoft.com/office/drawing/2014/main" id="{1B26A0E0-FE36-4C83-953A-3DC7BF0B6F7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D8388FD-BF99-4FAF-9658-6FFD90A5496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410575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9D77-C554-4802-B514-17FC270D72D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6AF48B6-5638-4318-BDE8-F6F3F7C8C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36EBBE3-0127-42D3-A0C2-1D97DE0CAEE4}"/>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164B6BBA-7B1D-437B-8A74-3E11580B25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3A005DF-0BD9-4367-9A17-5F87E60FC63F}"/>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2960136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728B-FAF5-49DA-8804-946E217C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CEF80320-5F9E-4BE5-BC97-4A61E38F6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5141679-FF08-4B3B-B32C-653905230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6D8DA7-3DB7-4C43-A8C5-877A5AF6165A}"/>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6" name="Footer Placeholder 5">
            <a:extLst>
              <a:ext uri="{FF2B5EF4-FFF2-40B4-BE49-F238E27FC236}">
                <a16:creationId xmlns:a16="http://schemas.microsoft.com/office/drawing/2014/main" id="{B866D41A-DD6E-4FF0-96DF-2AE6AC839D8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4AB1505-143A-465D-930C-0A0686F47ED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471074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B291-1873-4B9C-9DEE-91D3DBC6F4B0}"/>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7A76042-0699-4446-AB1E-B9F22B10C6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CB85BE1-475E-4806-97F8-9DF09205B9A3}"/>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05FBB43F-5B88-44BF-9D53-FE5E0ED0EFB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635039-6F4F-47CE-802B-1EA1B034D385}"/>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3239145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C683B-6D6A-4EF3-9946-6FED7B4D0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31E71FC-9BE4-42A9-8934-56BB604FC6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51A9137-576B-466F-83A0-61F1F3178898}"/>
              </a:ext>
            </a:extLst>
          </p:cNvPr>
          <p:cNvSpPr>
            <a:spLocks noGrp="1"/>
          </p:cNvSpPr>
          <p:nvPr>
            <p:ph type="dt" sz="half" idx="10"/>
          </p:nvPr>
        </p:nvSpPr>
        <p:spPr/>
        <p:txBody>
          <a:body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819B76C4-87DC-4F91-A4D8-6FECBAEC65D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A231F8A-FCD6-417F-97C8-0D96672DC44D}"/>
              </a:ext>
            </a:extLst>
          </p:cNvPr>
          <p:cNvSpPr>
            <a:spLocks noGrp="1"/>
          </p:cNvSpPr>
          <p:nvPr>
            <p:ph type="sldNum" sz="quarter" idx="12"/>
          </p:nvPr>
        </p:nvSpPr>
        <p:spPr/>
        <p:txBody>
          <a:bodyPr/>
          <a:lstStyle/>
          <a:p>
            <a:fld id="{835B7570-90A6-4048-83F1-A2FA5C0CEFA1}" type="slidenum">
              <a:rPr lang="en-PH" smtClean="0"/>
              <a:t>‹#›</a:t>
            </a:fld>
            <a:endParaRPr lang="en-PH"/>
          </a:p>
        </p:txBody>
      </p:sp>
    </p:spTree>
    <p:extLst>
      <p:ext uri="{BB962C8B-B14F-4D97-AF65-F5344CB8AC3E}">
        <p14:creationId xmlns:p14="http://schemas.microsoft.com/office/powerpoint/2010/main" val="1102794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4B1-74A8-44EA-B78D-C18ADD9046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5AB3EBEE-777F-4DF5-8D6B-D1C70B89E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3DE997B-F046-4637-902B-08CC18B5135A}"/>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86728799-B357-4CD8-AB91-D67BE2D889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79A68EF-B4E9-4CA3-B8AF-52BA8B1B574E}"/>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880014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08E3-C958-4025-8269-08F6C2B8E62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A42049-6D5C-47F8-96C0-A36DAC4893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CCE91ED-4999-4168-9694-DE70100E9958}"/>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3060AC92-DA13-40C0-A547-5C712F44A82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8166648-C92E-4DA0-9B5F-F3DBCD325B9D}"/>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51094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5EF2-2A43-4A9D-825A-0F58F8A99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4639145-9B37-4F41-B4F1-FBF846587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456DAF-AA6B-4CDE-9E2D-3166E151D39D}"/>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D34FD359-6CCE-453B-ADC7-D000AA3A37C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79AA5BE-DFE8-42D1-9D1C-005C34F69D64}"/>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668039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30BC-C478-4DC8-9253-9D47BF906B8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CC441CA-BF8A-4B45-BAF8-F353006DE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BA4AB98B-1F54-4784-A59E-3921ACFB9A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B3F5414-5C49-4502-AB8C-2D02B2FC9B73}"/>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6" name="Footer Placeholder 5">
            <a:extLst>
              <a:ext uri="{FF2B5EF4-FFF2-40B4-BE49-F238E27FC236}">
                <a16:creationId xmlns:a16="http://schemas.microsoft.com/office/drawing/2014/main" id="{C33C4F5E-8F1D-40F7-B692-999722DB2F3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8E455A3-3EF4-4D96-8A9F-5134E74EED06}"/>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2679300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BF1E-3C31-43C9-918B-CA358DA8B48F}"/>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B2D90C0-792B-41EF-B7F9-F04629699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8D99D1-43FF-437D-B63D-6B8555AB4B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6CB60E8-0799-4B13-A64D-50707F72C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C9FF64-67D9-46E4-8679-52C38CD548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A05B177C-64FA-4912-AB94-2A34BCDEF17A}"/>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8" name="Footer Placeholder 7">
            <a:extLst>
              <a:ext uri="{FF2B5EF4-FFF2-40B4-BE49-F238E27FC236}">
                <a16:creationId xmlns:a16="http://schemas.microsoft.com/office/drawing/2014/main" id="{D387E262-7DB7-42C1-B723-AB85BF2342A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5A58A6D4-B5AD-41C7-BF38-7234901703E5}"/>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043747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381-B9C9-43D5-9F58-9AE709AF30C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D1A5163A-F544-4B2F-9F00-0FA740DD0ADB}"/>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4" name="Footer Placeholder 3">
            <a:extLst>
              <a:ext uri="{FF2B5EF4-FFF2-40B4-BE49-F238E27FC236}">
                <a16:creationId xmlns:a16="http://schemas.microsoft.com/office/drawing/2014/main" id="{5EC3B583-4818-410B-86EA-6629892EE9E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86A5C612-D873-42B1-B1D5-5B0E9042E034}"/>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4453707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005C65-F9EE-48BD-8D79-0B48BF407C55}"/>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3" name="Footer Placeholder 2">
            <a:extLst>
              <a:ext uri="{FF2B5EF4-FFF2-40B4-BE49-F238E27FC236}">
                <a16:creationId xmlns:a16="http://schemas.microsoft.com/office/drawing/2014/main" id="{79CF958A-FFB2-4036-AC3D-1BE9B35ED80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44100BD-5EE4-44E0-844A-9A127836968D}"/>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308818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290-A39E-48FF-B8FA-153E3598D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3CCD39-520A-450A-A6CC-6E3B8C70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DBEDF0-DF97-4BBC-B370-2D2422675DB6}"/>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D1B0989A-236A-4E12-8B5F-2F2422B6583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4BFF515-84DA-41F9-B32C-3AFE998DF842}"/>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10339250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D439-0EA2-470D-8C23-C07C44670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2332978-4FFF-40AB-BD3B-CE1078426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422DAAC1-EFD1-4519-9E61-ABE24AD64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B3985A-A315-435A-8F3F-8980A8ADB6D7}"/>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6" name="Footer Placeholder 5">
            <a:extLst>
              <a:ext uri="{FF2B5EF4-FFF2-40B4-BE49-F238E27FC236}">
                <a16:creationId xmlns:a16="http://schemas.microsoft.com/office/drawing/2014/main" id="{BF019831-4684-494A-9B9F-39DBE9659F0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2EC72C-D591-47A7-9179-6D95C5963150}"/>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1953330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6A13-31EE-41BB-8F88-DF9915B6C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4C5B3D66-FA77-43F6-9913-6C53C60A8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7C23D685-BF1F-4AA0-9F43-5A08F8E9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4A192A-314C-4A42-9C0A-6E9A0300CAC9}"/>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6" name="Footer Placeholder 5">
            <a:extLst>
              <a:ext uri="{FF2B5EF4-FFF2-40B4-BE49-F238E27FC236}">
                <a16:creationId xmlns:a16="http://schemas.microsoft.com/office/drawing/2014/main" id="{BD626736-EBC5-4010-B061-EE70779B12B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439E9B7-317B-46EB-84C0-C032F97C7E33}"/>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7569905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D988-5232-4FF0-AC4C-9366F658107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11EC5FC-74E6-4C46-8DC2-A1BB7306BB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462202-B558-4272-8433-0F5D477CF319}"/>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EEE81573-82B7-4F6B-9F3F-70CCC14BC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73F24F2-7F92-4137-8755-0C0985D5CB8A}"/>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4103667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E1F90-B41D-4BDC-B312-2020CBEC30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B7B0D68-7911-49A8-AF60-2DE7D61B76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591CD6F-C09A-41FA-9DF3-AF6BD674BC84}"/>
              </a:ext>
            </a:extLst>
          </p:cNvPr>
          <p:cNvSpPr>
            <a:spLocks noGrp="1"/>
          </p:cNvSpPr>
          <p:nvPr>
            <p:ph type="dt" sz="half" idx="10"/>
          </p:nvPr>
        </p:nvSpPr>
        <p:spPr/>
        <p:txBody>
          <a:body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008444DB-9878-4BDA-B79F-4BDB138B037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DD450B4-65BA-469A-86C5-4F5438970D8E}"/>
              </a:ext>
            </a:extLst>
          </p:cNvPr>
          <p:cNvSpPr>
            <a:spLocks noGrp="1"/>
          </p:cNvSpPr>
          <p:nvPr>
            <p:ph type="sldNum" sz="quarter" idx="12"/>
          </p:nvPr>
        </p:nvSpPr>
        <p:spPr/>
        <p:txBody>
          <a:bodyPr/>
          <a:lstStyle/>
          <a:p>
            <a:fld id="{A6BAEA70-2E9C-497E-9512-9A070C13BD0A}" type="slidenum">
              <a:rPr lang="en-PH" smtClean="0"/>
              <a:t>‹#›</a:t>
            </a:fld>
            <a:endParaRPr lang="en-PH"/>
          </a:p>
        </p:txBody>
      </p:sp>
    </p:spTree>
    <p:extLst>
      <p:ext uri="{BB962C8B-B14F-4D97-AF65-F5344CB8AC3E}">
        <p14:creationId xmlns:p14="http://schemas.microsoft.com/office/powerpoint/2010/main" val="383782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DBA4-94C1-46FC-99A7-C259C6A28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7D30406-A52E-4D82-BB04-17065367A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C47963C-4758-4DD7-B389-2B456EDD6BC9}"/>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39194372-BBE1-42FD-B6EF-AFB5669E85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9703112-1E24-4DA0-9C39-E0223EB61DC1}"/>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6257320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F1B8-7500-4810-B028-8FC6DABD7F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4B08EDB-E373-4CBB-B242-68344E4848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AA1698C-E4BB-4B86-B4E7-FCDD714C2C44}"/>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2F6BACBC-6754-41CA-8365-ABEECB497C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F22698B-441F-446D-9DCA-5BAB342AC934}"/>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4163768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0545-F830-49C8-A033-508B9544FA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992ECDD9-5D86-40BC-8E8A-FD741CF18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1D718-C7CC-470A-8910-62E479D20FEF}"/>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64B819DD-B057-4BB2-8E20-75A2B06EE55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8F666DD-00F3-4EBF-BE34-01F851A6E97D}"/>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126467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2FF5-4780-42A7-B7E7-22B4A7CEB28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3A1B005-7952-4F0B-930C-C6ADC7A055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AEC61F6-EC57-4B31-8AC9-BE79E42A57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86ACDD5-EE9B-4F51-A74B-EC8B943FBA8E}"/>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6" name="Footer Placeholder 5">
            <a:extLst>
              <a:ext uri="{FF2B5EF4-FFF2-40B4-BE49-F238E27FC236}">
                <a16:creationId xmlns:a16="http://schemas.microsoft.com/office/drawing/2014/main" id="{8945A643-0BE5-475C-8EDD-B7DEBD5B821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D69A4BE-1110-48FC-A1AA-B47789A52E61}"/>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046877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94FF-9239-4149-8895-4627463C36C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EE7E6FF-CB97-493E-8836-0B4C06D6E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E744B0-CB08-47AF-82CB-D952C71E92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48C22F1-37C2-4CC6-926E-8B87A53801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51816E-16C4-4215-B6E8-EAFE9C73BE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087FCF19-46D0-46A1-9B2A-6947CFD70957}"/>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8" name="Footer Placeholder 7">
            <a:extLst>
              <a:ext uri="{FF2B5EF4-FFF2-40B4-BE49-F238E27FC236}">
                <a16:creationId xmlns:a16="http://schemas.microsoft.com/office/drawing/2014/main" id="{1BB006BD-1491-486A-82D8-8F45C83DA3E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BF0EECD9-DFC7-4061-8931-1264FA05C018}"/>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6429733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98D3-A5B8-4853-AD0B-8FD0DB54DFD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41E819-EA71-464A-BBAE-A74D38202505}"/>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4" name="Footer Placeholder 3">
            <a:extLst>
              <a:ext uri="{FF2B5EF4-FFF2-40B4-BE49-F238E27FC236}">
                <a16:creationId xmlns:a16="http://schemas.microsoft.com/office/drawing/2014/main" id="{85571A1F-91D2-4C66-B495-AD1319DB99D2}"/>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CFC5673-B574-40E5-9EC5-84A1012899F0}"/>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154983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2684-C303-4B5F-8EDE-AD16C959907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E8F16D4-D780-4397-AA51-A3F328163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3C882EBB-888F-42E1-B105-8F718EAEF1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6D3044-D1C1-42F7-A7EC-4AF71E8C34C8}"/>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6" name="Footer Placeholder 5">
            <a:extLst>
              <a:ext uri="{FF2B5EF4-FFF2-40B4-BE49-F238E27FC236}">
                <a16:creationId xmlns:a16="http://schemas.microsoft.com/office/drawing/2014/main" id="{6B59EDD3-EB7F-4D50-9217-8B84D3925A0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E9F350E-944C-47B9-9FCA-BEDDDC27B0A9}"/>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41983697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6E8BA-4663-44E3-A542-CDEBE181DC28}"/>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3" name="Footer Placeholder 2">
            <a:extLst>
              <a:ext uri="{FF2B5EF4-FFF2-40B4-BE49-F238E27FC236}">
                <a16:creationId xmlns:a16="http://schemas.microsoft.com/office/drawing/2014/main" id="{8635146B-E239-42E4-B6CA-DEC2A2BB8C30}"/>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C720244-C9B7-478C-A7B4-46CA7D5C26FE}"/>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2920319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CCE4-E7FC-4745-BFAA-CBA49D5CF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40892F0-0D19-431C-9E46-FA49B5533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FFC3B68-529B-462E-BAF5-F04DA1D8A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D9A783-184B-426B-989E-DDC16295844E}"/>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6" name="Footer Placeholder 5">
            <a:extLst>
              <a:ext uri="{FF2B5EF4-FFF2-40B4-BE49-F238E27FC236}">
                <a16:creationId xmlns:a16="http://schemas.microsoft.com/office/drawing/2014/main" id="{8B2F4C31-0392-46E9-9FB1-720DDA33B4B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88B4655-5B0D-4572-854E-00CC261949AC}"/>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8456297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953F-AD7C-49F4-8F5E-A8822A4FF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80991ED-E6A9-47F7-8951-89A2BBCF4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1AF3370-11F8-4181-A368-0F09E41D1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AB0048-3C26-4056-993E-942A20D48591}"/>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6" name="Footer Placeholder 5">
            <a:extLst>
              <a:ext uri="{FF2B5EF4-FFF2-40B4-BE49-F238E27FC236}">
                <a16:creationId xmlns:a16="http://schemas.microsoft.com/office/drawing/2014/main" id="{8D1037A2-67EB-4C22-8D88-8690B345AF1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CEBD281-18E6-4FAC-8795-CEC82EB59202}"/>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27498536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C8DB-58DB-444F-85B9-5ABED88F497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B5AD4D7-A62C-44E4-A255-69381548F3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386704-6AD6-41B7-8D2E-E21AA305501C}"/>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A57E0466-13B2-4BCC-A974-EEA660D1192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10215B8-A06D-40E7-B037-6AC3E325F039}"/>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4168985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3D88-CB48-44CE-A178-2C2A27DFA7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3DE2664-DB74-4747-A509-931C25111F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CF1EE62-132B-47B3-97FD-984E08005519}"/>
              </a:ext>
            </a:extLst>
          </p:cNvPr>
          <p:cNvSpPr>
            <a:spLocks noGrp="1"/>
          </p:cNvSpPr>
          <p:nvPr>
            <p:ph type="dt" sz="half" idx="10"/>
          </p:nvPr>
        </p:nvSpPr>
        <p:spPr/>
        <p:txBody>
          <a:body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4DD6D7EF-94C9-4F4B-B176-AFAF472A744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AF68696-7BEA-45CA-ABA9-B830AD1A6AE6}"/>
              </a:ext>
            </a:extLst>
          </p:cNvPr>
          <p:cNvSpPr>
            <a:spLocks noGrp="1"/>
          </p:cNvSpPr>
          <p:nvPr>
            <p:ph type="sldNum" sz="quarter" idx="12"/>
          </p:nvPr>
        </p:nvSpPr>
        <p:spPr/>
        <p:txBody>
          <a:bodyPr/>
          <a:lstStyle/>
          <a:p>
            <a:fld id="{EE9E4796-68F4-4F8B-AFF9-BC9812E222D5}" type="slidenum">
              <a:rPr lang="en-PH" smtClean="0"/>
              <a:t>‹#›</a:t>
            </a:fld>
            <a:endParaRPr lang="en-PH"/>
          </a:p>
        </p:txBody>
      </p:sp>
    </p:spTree>
    <p:extLst>
      <p:ext uri="{BB962C8B-B14F-4D97-AF65-F5344CB8AC3E}">
        <p14:creationId xmlns:p14="http://schemas.microsoft.com/office/powerpoint/2010/main" val="3693960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9EE8-207E-4B7A-9A8F-778BB743984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05AC397-A1E8-4B38-BC4A-4291C53EDB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25BAD8-051F-4D9C-BF37-1B6CCF9F1A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9688EDB-4B15-42DE-A23F-2982055AAA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581EE5-F336-4C60-884C-15A6DDE297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06C78CD2-B1EF-4CE9-A156-1E1EF2C74B08}"/>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8" name="Footer Placeholder 7">
            <a:extLst>
              <a:ext uri="{FF2B5EF4-FFF2-40B4-BE49-F238E27FC236}">
                <a16:creationId xmlns:a16="http://schemas.microsoft.com/office/drawing/2014/main" id="{20F4B875-4E43-4B59-8C32-A4E3AE719F9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B6D3C6DF-FCBC-4DAD-9C5C-724E2F2664E6}"/>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3658797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8198-D1EB-48B1-8A09-36CFF8B2B87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8C4A849-A342-4A30-9EE5-D4F601AC8A74}"/>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4" name="Footer Placeholder 3">
            <a:extLst>
              <a:ext uri="{FF2B5EF4-FFF2-40B4-BE49-F238E27FC236}">
                <a16:creationId xmlns:a16="http://schemas.microsoft.com/office/drawing/2014/main" id="{40C028C8-121B-454C-8B8A-2A6C90D62B44}"/>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6679738-F179-4B78-B466-8808FD403059}"/>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39634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BA082-8E40-4662-9879-1965EBE1B3FC}"/>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3" name="Footer Placeholder 2">
            <a:extLst>
              <a:ext uri="{FF2B5EF4-FFF2-40B4-BE49-F238E27FC236}">
                <a16:creationId xmlns:a16="http://schemas.microsoft.com/office/drawing/2014/main" id="{ABCD322E-EE69-4C7B-B26C-A35E74F1A7C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ADB99FA-49CD-405F-B952-DF0475874278}"/>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3439911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013C-5D7C-4FC8-A356-8DD76696B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3B00C20-38A1-411D-980A-0A003BC58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12C8F57-800A-4467-BF0A-0B22D4959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54BC00-89FF-4ACF-8279-4BB05D580B8A}"/>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6" name="Footer Placeholder 5">
            <a:extLst>
              <a:ext uri="{FF2B5EF4-FFF2-40B4-BE49-F238E27FC236}">
                <a16:creationId xmlns:a16="http://schemas.microsoft.com/office/drawing/2014/main" id="{9132143B-E472-458D-A249-F46F20EA881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77D7E27-0D23-4E72-9466-B463699B3DD3}"/>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108511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F310-F172-4EE6-A2D0-D953A2FCA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4A59120-C8DB-4EF1-99E1-64D7F5D7E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2C8F454-145F-47A1-A2F2-55C225B88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12C5F5-F3E7-4B61-8399-8ABA7FB637FC}"/>
              </a:ext>
            </a:extLst>
          </p:cNvPr>
          <p:cNvSpPr>
            <a:spLocks noGrp="1"/>
          </p:cNvSpPr>
          <p:nvPr>
            <p:ph type="dt" sz="half" idx="10"/>
          </p:nvPr>
        </p:nvSpPr>
        <p:spPr/>
        <p:txBody>
          <a:bodyPr/>
          <a:lstStyle/>
          <a:p>
            <a:fld id="{FD7F58C3-B7C4-40A3-9F3F-0215C3AD14E0}" type="datetimeFigureOut">
              <a:rPr lang="en-PH" smtClean="0"/>
              <a:t>30/09/2021</a:t>
            </a:fld>
            <a:endParaRPr lang="en-PH"/>
          </a:p>
        </p:txBody>
      </p:sp>
      <p:sp>
        <p:nvSpPr>
          <p:cNvPr id="6" name="Footer Placeholder 5">
            <a:extLst>
              <a:ext uri="{FF2B5EF4-FFF2-40B4-BE49-F238E27FC236}">
                <a16:creationId xmlns:a16="http://schemas.microsoft.com/office/drawing/2014/main" id="{854D8DE4-D761-436B-AF55-4BAA27320CF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0D0830E-E23E-40A4-A5F0-A6CB319BA194}"/>
              </a:ext>
            </a:extLst>
          </p:cNvPr>
          <p:cNvSpPr>
            <a:spLocks noGrp="1"/>
          </p:cNvSpPr>
          <p:nvPr>
            <p:ph type="sldNum" sz="quarter" idx="12"/>
          </p:nvPr>
        </p:nvSpPr>
        <p:spPr/>
        <p:txBody>
          <a:bodyPr/>
          <a:lstStyle/>
          <a:p>
            <a:fld id="{9629FEBD-4C5E-42BB-9846-C6B34C7796D5}" type="slidenum">
              <a:rPr lang="en-PH" smtClean="0"/>
              <a:t>‹#›</a:t>
            </a:fld>
            <a:endParaRPr lang="en-PH"/>
          </a:p>
        </p:txBody>
      </p:sp>
    </p:spTree>
    <p:extLst>
      <p:ext uri="{BB962C8B-B14F-4D97-AF65-F5344CB8AC3E}">
        <p14:creationId xmlns:p14="http://schemas.microsoft.com/office/powerpoint/2010/main" val="330320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062B56-7A0E-4669-B1EC-D10F57FAA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DA497D0-52ED-4D97-AE71-0235CFC6B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22AD5B-1AC9-4D66-8657-A3A93AA5D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F58C3-B7C4-40A3-9F3F-0215C3AD14E0}" type="datetimeFigureOut">
              <a:rPr lang="en-PH" smtClean="0"/>
              <a:t>30/09/2021</a:t>
            </a:fld>
            <a:endParaRPr lang="en-PH"/>
          </a:p>
        </p:txBody>
      </p:sp>
      <p:sp>
        <p:nvSpPr>
          <p:cNvPr id="5" name="Footer Placeholder 4">
            <a:extLst>
              <a:ext uri="{FF2B5EF4-FFF2-40B4-BE49-F238E27FC236}">
                <a16:creationId xmlns:a16="http://schemas.microsoft.com/office/drawing/2014/main" id="{F22463C4-39D0-4013-89BD-BD2A393CA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2B6DFBA2-82B9-4376-A21A-E1CE63948E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9FEBD-4C5E-42BB-9846-C6B34C7796D5}" type="slidenum">
              <a:rPr lang="en-PH" smtClean="0"/>
              <a:t>‹#›</a:t>
            </a:fld>
            <a:endParaRPr lang="en-PH"/>
          </a:p>
        </p:txBody>
      </p:sp>
      <p:pic>
        <p:nvPicPr>
          <p:cNvPr id="10" name="Picture 9">
            <a:extLst>
              <a:ext uri="{FF2B5EF4-FFF2-40B4-BE49-F238E27FC236}">
                <a16:creationId xmlns:a16="http://schemas.microsoft.com/office/drawing/2014/main" id="{7E12FEE6-8470-4A1A-A255-9A3A653115E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38060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6D292-1516-477D-A6DB-230CD328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152D085-4A8B-4CB3-AD88-DB8A59DEB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E2E5D3B-6F8D-4AF4-BE21-FA513F89F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3D190-2117-43EC-9205-B69D3326C131}" type="datetimeFigureOut">
              <a:rPr lang="en-PH" smtClean="0"/>
              <a:t>30/09/2021</a:t>
            </a:fld>
            <a:endParaRPr lang="en-PH"/>
          </a:p>
        </p:txBody>
      </p:sp>
      <p:sp>
        <p:nvSpPr>
          <p:cNvPr id="5" name="Footer Placeholder 4">
            <a:extLst>
              <a:ext uri="{FF2B5EF4-FFF2-40B4-BE49-F238E27FC236}">
                <a16:creationId xmlns:a16="http://schemas.microsoft.com/office/drawing/2014/main" id="{6766EF2A-3B6A-4155-8931-DD2B9AC6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F5B5D4D-F195-4F1C-810F-32BD56A5D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B7570-90A6-4048-83F1-A2FA5C0CEFA1}" type="slidenum">
              <a:rPr lang="en-PH" smtClean="0"/>
              <a:t>‹#›</a:t>
            </a:fld>
            <a:endParaRPr lang="en-PH"/>
          </a:p>
        </p:txBody>
      </p:sp>
      <p:pic>
        <p:nvPicPr>
          <p:cNvPr id="8" name="Picture 7">
            <a:extLst>
              <a:ext uri="{FF2B5EF4-FFF2-40B4-BE49-F238E27FC236}">
                <a16:creationId xmlns:a16="http://schemas.microsoft.com/office/drawing/2014/main" id="{20AE5F46-D58A-4295-80E2-AE22E15AFD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82560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BC2138-5680-40EF-B18E-267886BDF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0EB6CAF-6CEC-4CD5-AF61-F77806287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2B57D11-8823-4A38-B400-97105593D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A33BB8-5030-4506-9AA4-ED4887EBA64D}" type="datetimeFigureOut">
              <a:rPr lang="en-PH" smtClean="0"/>
              <a:t>30/09/2021</a:t>
            </a:fld>
            <a:endParaRPr lang="en-PH"/>
          </a:p>
        </p:txBody>
      </p:sp>
      <p:sp>
        <p:nvSpPr>
          <p:cNvPr id="5" name="Footer Placeholder 4">
            <a:extLst>
              <a:ext uri="{FF2B5EF4-FFF2-40B4-BE49-F238E27FC236}">
                <a16:creationId xmlns:a16="http://schemas.microsoft.com/office/drawing/2014/main" id="{E118D7BE-8B44-43B5-9B92-4F2DD0027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3CE0DA0-B3C9-4EBE-8166-672558EE6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AEA70-2E9C-497E-9512-9A070C13BD0A}" type="slidenum">
              <a:rPr lang="en-PH" smtClean="0"/>
              <a:t>‹#›</a:t>
            </a:fld>
            <a:endParaRPr lang="en-PH"/>
          </a:p>
        </p:txBody>
      </p:sp>
      <p:pic>
        <p:nvPicPr>
          <p:cNvPr id="11" name="Picture 10">
            <a:extLst>
              <a:ext uri="{FF2B5EF4-FFF2-40B4-BE49-F238E27FC236}">
                <a16:creationId xmlns:a16="http://schemas.microsoft.com/office/drawing/2014/main" id="{ADE411E1-F4BD-4724-B2DB-7C3D7206B0D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18914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9474CF-C958-4DD6-887C-6188F61CE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41D7D79-E244-4C39-82CB-D3BD60AC2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68F6316-9DBB-4DA4-8F17-0A4694DFA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336F0-F9B5-4062-954D-864D1279801A}" type="datetimeFigureOut">
              <a:rPr lang="en-PH" smtClean="0"/>
              <a:t>30/09/2021</a:t>
            </a:fld>
            <a:endParaRPr lang="en-PH"/>
          </a:p>
        </p:txBody>
      </p:sp>
      <p:sp>
        <p:nvSpPr>
          <p:cNvPr id="5" name="Footer Placeholder 4">
            <a:extLst>
              <a:ext uri="{FF2B5EF4-FFF2-40B4-BE49-F238E27FC236}">
                <a16:creationId xmlns:a16="http://schemas.microsoft.com/office/drawing/2014/main" id="{84D95001-6DE5-4E96-85AE-614BFCE26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7F708F2-88D2-46BD-AA1B-68114A4274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E4796-68F4-4F8B-AFF9-BC9812E222D5}" type="slidenum">
              <a:rPr lang="en-PH" smtClean="0"/>
              <a:t>‹#›</a:t>
            </a:fld>
            <a:endParaRPr lang="en-PH"/>
          </a:p>
        </p:txBody>
      </p:sp>
      <p:pic>
        <p:nvPicPr>
          <p:cNvPr id="8" name="Picture 7">
            <a:extLst>
              <a:ext uri="{FF2B5EF4-FFF2-40B4-BE49-F238E27FC236}">
                <a16:creationId xmlns:a16="http://schemas.microsoft.com/office/drawing/2014/main" id="{F5C81592-86F6-4D0D-9006-CEAAB6E1926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41851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1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12.xml"/><Relationship Id="rId6" Type="http://schemas.microsoft.com/office/2007/relationships/hdphoto" Target="../media/hdphoto8.wdp"/><Relationship Id="rId5" Type="http://schemas.openxmlformats.org/officeDocument/2006/relationships/image" Target="../media/image18.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5.gif"/><Relationship Id="rId5" Type="http://schemas.microsoft.com/office/2007/relationships/hdphoto" Target="../media/hdphoto9.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microsoft.com/office/2007/relationships/hdphoto" Target="../media/hdphoto10.wdp"/><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jpe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8.png"/><Relationship Id="rId5" Type="http://schemas.microsoft.com/office/2007/relationships/hdphoto" Target="../media/hdphoto11.wdp"/><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13.wdp"/><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4.wdp"/><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C9399AE-AF54-4A1F-8FFF-8C62BC5426BD}"/>
              </a:ext>
            </a:extLst>
          </p:cNvPr>
          <p:cNvSpPr txBox="1"/>
          <p:nvPr/>
        </p:nvSpPr>
        <p:spPr>
          <a:xfrm>
            <a:off x="2570819" y="3543911"/>
            <a:ext cx="7050362" cy="313932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PH" sz="6600" b="1" dirty="0">
                <a:ln w="6600">
                  <a:solidFill>
                    <a:schemeClr val="accent2"/>
                  </a:solidFill>
                  <a:prstDash val="solid"/>
                </a:ln>
                <a:solidFill>
                  <a:srgbClr val="FFFFFF"/>
                </a:solidFill>
                <a:effectLst>
                  <a:outerShdw dist="38100" dir="2700000" algn="tl" rotWithShape="0">
                    <a:schemeClr val="accent2"/>
                  </a:outerShdw>
                </a:effectLst>
                <a:latin typeface="Franklin Gothic Heavy" panose="020B0903020102020204" pitchFamily="34" charset="0"/>
                <a:ea typeface="Verdana" panose="020B0604030504040204" pitchFamily="34" charset="0"/>
                <a:cs typeface="Aharoni" panose="02010803020104030203" pitchFamily="2" charset="-79"/>
              </a:rPr>
              <a:t>Good Warehousing Practices</a:t>
            </a:r>
          </a:p>
        </p:txBody>
      </p:sp>
      <p:pic>
        <p:nvPicPr>
          <p:cNvPr id="5" name="Picture 4">
            <a:extLst>
              <a:ext uri="{FF2B5EF4-FFF2-40B4-BE49-F238E27FC236}">
                <a16:creationId xmlns:a16="http://schemas.microsoft.com/office/drawing/2014/main" id="{0E643B2B-C27D-427B-B5C6-49AC08E59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77" y="548044"/>
            <a:ext cx="3306704" cy="1533544"/>
          </a:xfrm>
          <a:prstGeom prst="rect">
            <a:avLst/>
          </a:prstGeom>
        </p:spPr>
      </p:pic>
    </p:spTree>
    <p:extLst>
      <p:ext uri="{BB962C8B-B14F-4D97-AF65-F5344CB8AC3E}">
        <p14:creationId xmlns:p14="http://schemas.microsoft.com/office/powerpoint/2010/main" val="165340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LOADING AND UNLOADING</a:t>
            </a:r>
          </a:p>
        </p:txBody>
      </p:sp>
      <p:sp>
        <p:nvSpPr>
          <p:cNvPr id="3" name="Rectangle 2">
            <a:extLst>
              <a:ext uri="{FF2B5EF4-FFF2-40B4-BE49-F238E27FC236}">
                <a16:creationId xmlns:a16="http://schemas.microsoft.com/office/drawing/2014/main" id="{4677A7EE-4873-4D30-BFE0-111D3810043C}"/>
              </a:ext>
            </a:extLst>
          </p:cNvPr>
          <p:cNvSpPr/>
          <p:nvPr/>
        </p:nvSpPr>
        <p:spPr>
          <a:xfrm>
            <a:off x="5149644" y="3060405"/>
            <a:ext cx="6725261" cy="361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Forklift trucks should be clean, no hydraulic oil leaks, and always being monitored.</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Forklifts should be powered by electricity or LPG. Diesel is not allowed.</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pic>
        <p:nvPicPr>
          <p:cNvPr id="8196" name="Picture 4" descr="Related image">
            <a:extLst>
              <a:ext uri="{FF2B5EF4-FFF2-40B4-BE49-F238E27FC236}">
                <a16:creationId xmlns:a16="http://schemas.microsoft.com/office/drawing/2014/main" id="{63DBA7A0-B239-4492-B1EB-B10314F156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67" b="100000" l="0" r="100000"/>
                    </a14:imgEffect>
                  </a14:imgLayer>
                </a14:imgProps>
              </a:ext>
              <a:ext uri="{28A0092B-C50C-407E-A947-70E740481C1C}">
                <a14:useLocalDpi xmlns:a14="http://schemas.microsoft.com/office/drawing/2010/main" val="0"/>
              </a:ext>
            </a:extLst>
          </a:blip>
          <a:srcRect/>
          <a:stretch>
            <a:fillRect/>
          </a:stretch>
        </p:blipFill>
        <p:spPr bwMode="auto">
          <a:xfrm>
            <a:off x="939082" y="3060405"/>
            <a:ext cx="4030611" cy="297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0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sp>
        <p:nvSpPr>
          <p:cNvPr id="3" name="Rectangle 2">
            <a:extLst>
              <a:ext uri="{FF2B5EF4-FFF2-40B4-BE49-F238E27FC236}">
                <a16:creationId xmlns:a16="http://schemas.microsoft.com/office/drawing/2014/main" id="{4677A7EE-4873-4D30-BFE0-111D3810043C}"/>
              </a:ext>
            </a:extLst>
          </p:cNvPr>
          <p:cNvSpPr/>
          <p:nvPr/>
        </p:nvSpPr>
        <p:spPr>
          <a:xfrm>
            <a:off x="695631" y="2425052"/>
            <a:ext cx="6725261"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Food should be separated to inedible things.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Clean immediately damaged products or spilt products</a:t>
            </a:r>
          </a:p>
        </p:txBody>
      </p:sp>
      <p:pic>
        <p:nvPicPr>
          <p:cNvPr id="1026" name="Picture 2" descr="Image result for damaged product clip art">
            <a:extLst>
              <a:ext uri="{FF2B5EF4-FFF2-40B4-BE49-F238E27FC236}">
                <a16:creationId xmlns:a16="http://schemas.microsoft.com/office/drawing/2014/main" id="{B7F75CB2-DA20-4707-9FD0-88D8CFA83C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30" b="95470" l="10000" r="90000"/>
                    </a14:imgEffect>
                  </a14:imgLayer>
                </a14:imgProps>
              </a:ext>
              <a:ext uri="{28A0092B-C50C-407E-A947-70E740481C1C}">
                <a14:useLocalDpi xmlns:a14="http://schemas.microsoft.com/office/drawing/2010/main" val="0"/>
              </a:ext>
            </a:extLst>
          </a:blip>
          <a:srcRect/>
          <a:stretch>
            <a:fillRect/>
          </a:stretch>
        </p:blipFill>
        <p:spPr bwMode="auto">
          <a:xfrm>
            <a:off x="7069390" y="2747167"/>
            <a:ext cx="2083996" cy="1993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pilt milk clip art">
            <a:extLst>
              <a:ext uri="{FF2B5EF4-FFF2-40B4-BE49-F238E27FC236}">
                <a16:creationId xmlns:a16="http://schemas.microsoft.com/office/drawing/2014/main" id="{D897246F-8A1E-4490-A03C-BB1B0F486366}"/>
              </a:ext>
            </a:extLst>
          </p:cNvPr>
          <p:cNvPicPr>
            <a:picLocks noChangeAspect="1" noChangeArrowheads="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458165" y="4479114"/>
            <a:ext cx="5976753" cy="18848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786B01BE-774F-4224-84B9-CCADFF4DB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0819" y="2292703"/>
            <a:ext cx="2308129" cy="21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7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sp>
        <p:nvSpPr>
          <p:cNvPr id="3" name="Rectangle 2">
            <a:extLst>
              <a:ext uri="{FF2B5EF4-FFF2-40B4-BE49-F238E27FC236}">
                <a16:creationId xmlns:a16="http://schemas.microsoft.com/office/drawing/2014/main" id="{4677A7EE-4873-4D30-BFE0-111D3810043C}"/>
              </a:ext>
            </a:extLst>
          </p:cNvPr>
          <p:cNvSpPr/>
          <p:nvPr/>
        </p:nvSpPr>
        <p:spPr>
          <a:xfrm>
            <a:off x="695631" y="2425052"/>
            <a:ext cx="6725261"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Racks should be clean, no spider web or grimes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There should be a separation of products whether Good, Hold, or Bad product</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pic>
        <p:nvPicPr>
          <p:cNvPr id="9218" name="Picture 2" descr="Image result for warehouse inventor clip art">
            <a:extLst>
              <a:ext uri="{FF2B5EF4-FFF2-40B4-BE49-F238E27FC236}">
                <a16:creationId xmlns:a16="http://schemas.microsoft.com/office/drawing/2014/main" id="{39DB677F-2426-4BD9-A0CF-E291E68BD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621" y="3132938"/>
            <a:ext cx="4599122" cy="24447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770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pic>
        <p:nvPicPr>
          <p:cNvPr id="9" name="Picture 7" descr="storage">
            <a:extLst>
              <a:ext uri="{FF2B5EF4-FFF2-40B4-BE49-F238E27FC236}">
                <a16:creationId xmlns:a16="http://schemas.microsoft.com/office/drawing/2014/main" id="{1FAB72AF-CFCB-4371-8E73-82728964F5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266" y="2642374"/>
            <a:ext cx="4025388" cy="33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bweb">
            <a:extLst>
              <a:ext uri="{FF2B5EF4-FFF2-40B4-BE49-F238E27FC236}">
                <a16:creationId xmlns:a16="http://schemas.microsoft.com/office/drawing/2014/main" id="{3E084481-24FC-484A-87E9-CFC23BF86E5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244" y="2654732"/>
            <a:ext cx="4291783" cy="33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accepted_48">
            <a:extLst>
              <a:ext uri="{FF2B5EF4-FFF2-40B4-BE49-F238E27FC236}">
                <a16:creationId xmlns:a16="http://schemas.microsoft.com/office/drawing/2014/main" id="{BF6A715F-68DE-4EC2-8DBE-F654EC27E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6849" y="534646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cancel_48">
            <a:extLst>
              <a:ext uri="{FF2B5EF4-FFF2-40B4-BE49-F238E27FC236}">
                <a16:creationId xmlns:a16="http://schemas.microsoft.com/office/drawing/2014/main" id="{A3A4E6BB-54F3-47F1-862E-F3483DD16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9913" y="5359896"/>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40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sp>
        <p:nvSpPr>
          <p:cNvPr id="3" name="Rectangle 2">
            <a:extLst>
              <a:ext uri="{FF2B5EF4-FFF2-40B4-BE49-F238E27FC236}">
                <a16:creationId xmlns:a16="http://schemas.microsoft.com/office/drawing/2014/main" id="{4677A7EE-4873-4D30-BFE0-111D3810043C}"/>
              </a:ext>
            </a:extLst>
          </p:cNvPr>
          <p:cNvSpPr/>
          <p:nvPr/>
        </p:nvSpPr>
        <p:spPr>
          <a:xfrm>
            <a:off x="5271945" y="2684710"/>
            <a:ext cx="6725261"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Products should be placed on a pallet.</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Dirty and broken pallets should not be used anymore.</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pic>
        <p:nvPicPr>
          <p:cNvPr id="9" name="Picture 10" descr="pallet">
            <a:extLst>
              <a:ext uri="{FF2B5EF4-FFF2-40B4-BE49-F238E27FC236}">
                <a16:creationId xmlns:a16="http://schemas.microsoft.com/office/drawing/2014/main" id="{A0097BB7-48B6-4996-96E2-3F7C9AFA62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02" y="2684709"/>
            <a:ext cx="4424517" cy="372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cancel_48">
            <a:extLst>
              <a:ext uri="{FF2B5EF4-FFF2-40B4-BE49-F238E27FC236}">
                <a16:creationId xmlns:a16="http://schemas.microsoft.com/office/drawing/2014/main" id="{83A631A0-8A50-4B8B-9583-01EE279C2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145" y="580295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8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sp>
        <p:nvSpPr>
          <p:cNvPr id="3" name="Rectangle 2">
            <a:extLst>
              <a:ext uri="{FF2B5EF4-FFF2-40B4-BE49-F238E27FC236}">
                <a16:creationId xmlns:a16="http://schemas.microsoft.com/office/drawing/2014/main" id="{4677A7EE-4873-4D30-BFE0-111D3810043C}"/>
              </a:ext>
            </a:extLst>
          </p:cNvPr>
          <p:cNvSpPr/>
          <p:nvPr/>
        </p:nvSpPr>
        <p:spPr>
          <a:xfrm>
            <a:off x="427702" y="2439199"/>
            <a:ext cx="7300453"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There should be 18 inches distance between the pallets and wall.</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Follow the appropriate stacking height requirement</a:t>
            </a:r>
          </a:p>
          <a:p>
            <a:r>
              <a:rPr lang="en-US" sz="3200" b="1" dirty="0">
                <a:solidFill>
                  <a:srgbClr val="FF0000"/>
                </a:solidFill>
                <a:latin typeface="Aharoni" panose="02010803020104030203" pitchFamily="2" charset="-79"/>
                <a:cs typeface="Aharoni" panose="02010803020104030203" pitchFamily="2" charset="-79"/>
              </a:rPr>
              <a:t>STACKING HEIGHT: </a:t>
            </a:r>
            <a:r>
              <a:rPr lang="en-US" sz="3200" b="1" dirty="0">
                <a:solidFill>
                  <a:schemeClr val="tx1"/>
                </a:solidFill>
                <a:latin typeface="Aharoni" panose="02010803020104030203" pitchFamily="2" charset="-79"/>
                <a:cs typeface="Aharoni" panose="02010803020104030203" pitchFamily="2" charset="-79"/>
              </a:rPr>
              <a:t>How boxes, containers are piled or stored together.</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pic>
        <p:nvPicPr>
          <p:cNvPr id="12290" name="Picture 2" descr="Image result for stacking clip art">
            <a:extLst>
              <a:ext uri="{FF2B5EF4-FFF2-40B4-BE49-F238E27FC236}">
                <a16:creationId xmlns:a16="http://schemas.microsoft.com/office/drawing/2014/main" id="{5BD0FDD6-096B-4A4C-87C4-002735527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444" y="2630845"/>
            <a:ext cx="34099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62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pic>
        <p:nvPicPr>
          <p:cNvPr id="9" name="Picture 73" descr="overstack">
            <a:extLst>
              <a:ext uri="{FF2B5EF4-FFF2-40B4-BE49-F238E27FC236}">
                <a16:creationId xmlns:a16="http://schemas.microsoft.com/office/drawing/2014/main" id="{AF2CDB5A-0263-46F4-95F7-AD8AAC9998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804" y="2740515"/>
            <a:ext cx="3653349" cy="383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4" descr="racking 2">
            <a:extLst>
              <a:ext uri="{FF2B5EF4-FFF2-40B4-BE49-F238E27FC236}">
                <a16:creationId xmlns:a16="http://schemas.microsoft.com/office/drawing/2014/main" id="{E7B009AA-112E-4D70-9384-B7518812FD2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849" y="2833627"/>
            <a:ext cx="3529777" cy="37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8">
            <a:extLst>
              <a:ext uri="{FF2B5EF4-FFF2-40B4-BE49-F238E27FC236}">
                <a16:creationId xmlns:a16="http://schemas.microsoft.com/office/drawing/2014/main" id="{2C8B137D-0AFD-4D09-BD5F-03E6977B0CD0}"/>
              </a:ext>
            </a:extLst>
          </p:cNvPr>
          <p:cNvSpPr>
            <a:spLocks noChangeArrowheads="1"/>
          </p:cNvSpPr>
          <p:nvPr/>
        </p:nvSpPr>
        <p:spPr bwMode="auto">
          <a:xfrm>
            <a:off x="2588340" y="2475650"/>
            <a:ext cx="19446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228600" indent="-228600">
              <a:lnSpc>
                <a:spcPct val="95000"/>
              </a:lnSpc>
              <a:spcBef>
                <a:spcPct val="40000"/>
              </a:spcBef>
              <a:buClr>
                <a:srgbClr val="5DB213"/>
              </a:buClr>
              <a:buChar char="•"/>
              <a:defRPr sz="2400">
                <a:solidFill>
                  <a:schemeClr val="tx1"/>
                </a:solidFill>
                <a:latin typeface="Verdana" panose="020B0604030504040204" pitchFamily="34" charset="0"/>
                <a:ea typeface="ＭＳ Ｐゴシック" panose="020B0600070205080204" pitchFamily="34" charset="-128"/>
              </a:defRPr>
            </a:lvl1pPr>
            <a:lvl2pPr marL="536575" indent="-357188">
              <a:spcBef>
                <a:spcPct val="20000"/>
              </a:spcBef>
              <a:buClr>
                <a:srgbClr val="D71F85"/>
              </a:buClr>
              <a:buChar char="–"/>
              <a:defRPr sz="2000">
                <a:solidFill>
                  <a:schemeClr val="bg2"/>
                </a:solidFill>
                <a:latin typeface="Verdana" panose="020B0604030504040204" pitchFamily="34" charset="0"/>
                <a:ea typeface="ＭＳ Ｐゴシック" panose="020B0600070205080204" pitchFamily="34" charset="-128"/>
              </a:defRPr>
            </a:lvl2pPr>
            <a:lvl3pPr marL="2208213" indent="-228600">
              <a:spcBef>
                <a:spcPct val="20000"/>
              </a:spcBef>
              <a:buClr>
                <a:srgbClr val="E37222"/>
              </a:buClr>
              <a:buChar char="•"/>
              <a:defRPr>
                <a:solidFill>
                  <a:schemeClr val="bg2"/>
                </a:solidFill>
                <a:latin typeface="Verdana" panose="020B0604030504040204" pitchFamily="34" charset="0"/>
                <a:ea typeface="ＭＳ Ｐゴシック" panose="020B0600070205080204" pitchFamily="34" charset="-128"/>
              </a:defRPr>
            </a:lvl3pPr>
            <a:lvl4pPr marL="2616200" indent="-228600">
              <a:spcBef>
                <a:spcPct val="20000"/>
              </a:spcBef>
              <a:buChar char="–"/>
              <a:defRPr sz="1600">
                <a:solidFill>
                  <a:schemeClr val="bg2"/>
                </a:solidFill>
                <a:latin typeface="Verdana" panose="020B0604030504040204" pitchFamily="34" charset="0"/>
                <a:ea typeface="ＭＳ Ｐゴシック" panose="020B0600070205080204" pitchFamily="34" charset="-128"/>
              </a:defRPr>
            </a:lvl4pPr>
            <a:lvl5pPr marL="3024188" indent="-228600">
              <a:spcBef>
                <a:spcPct val="20000"/>
              </a:spcBef>
              <a:buChar char="»"/>
              <a:defRPr>
                <a:solidFill>
                  <a:schemeClr val="bg2"/>
                </a:solidFill>
                <a:latin typeface="Arial" panose="020B0604020202020204" pitchFamily="34" charset="0"/>
                <a:ea typeface="ＭＳ Ｐゴシック" panose="020B0600070205080204" pitchFamily="34" charset="-128"/>
              </a:defRPr>
            </a:lvl5pPr>
            <a:lvl6pPr marL="34813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6pPr>
            <a:lvl7pPr marL="39385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7pPr>
            <a:lvl8pPr marL="43957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8pPr>
            <a:lvl9pPr marL="48529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9pPr>
          </a:lstStyle>
          <a:p>
            <a:pPr lvl="1" algn="ctr" eaLnBrk="1" hangingPunct="1">
              <a:lnSpc>
                <a:spcPct val="80000"/>
              </a:lnSpc>
              <a:spcAft>
                <a:spcPct val="25000"/>
              </a:spcAft>
              <a:buClr>
                <a:srgbClr val="FF3300"/>
              </a:buClr>
              <a:buSzPct val="70000"/>
              <a:buFont typeface="Monotype Sorts" pitchFamily="2" charset="2"/>
              <a:buNone/>
            </a:pPr>
            <a:r>
              <a:rPr lang="en-US" altLang="en-US" sz="1600" dirty="0" err="1">
                <a:solidFill>
                  <a:srgbClr val="D52B1E"/>
                </a:solidFill>
              </a:rPr>
              <a:t>Overstacking</a:t>
            </a:r>
            <a:endParaRPr lang="en-US" altLang="en-US" sz="1600" dirty="0">
              <a:solidFill>
                <a:srgbClr val="D52B1E"/>
              </a:solidFill>
            </a:endParaRPr>
          </a:p>
        </p:txBody>
      </p:sp>
      <p:pic>
        <p:nvPicPr>
          <p:cNvPr id="12" name="Picture 81" descr="cancel_48">
            <a:extLst>
              <a:ext uri="{FF2B5EF4-FFF2-40B4-BE49-F238E27FC236}">
                <a16:creationId xmlns:a16="http://schemas.microsoft.com/office/drawing/2014/main" id="{0EEBAA0B-6B74-40FD-B66D-EEBAB6578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1" y="5968129"/>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accepted_48">
            <a:extLst>
              <a:ext uri="{FF2B5EF4-FFF2-40B4-BE49-F238E27FC236}">
                <a16:creationId xmlns:a16="http://schemas.microsoft.com/office/drawing/2014/main" id="{A57E6914-DB98-4292-9A93-D0C89798C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874" y="602223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87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a:t>
            </a:r>
          </a:p>
        </p:txBody>
      </p:sp>
      <p:sp>
        <p:nvSpPr>
          <p:cNvPr id="3" name="Rectangle 2">
            <a:extLst>
              <a:ext uri="{FF2B5EF4-FFF2-40B4-BE49-F238E27FC236}">
                <a16:creationId xmlns:a16="http://schemas.microsoft.com/office/drawing/2014/main" id="{4677A7EE-4873-4D30-BFE0-111D3810043C}"/>
              </a:ext>
            </a:extLst>
          </p:cNvPr>
          <p:cNvSpPr/>
          <p:nvPr/>
        </p:nvSpPr>
        <p:spPr>
          <a:xfrm>
            <a:off x="4891547" y="2616366"/>
            <a:ext cx="7300453"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Boxes should be properly placed in pallets.</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Avoid overhanging the boxes.</a:t>
            </a:r>
          </a:p>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pic>
        <p:nvPicPr>
          <p:cNvPr id="9" name="Picture 12" descr="IV">
            <a:extLst>
              <a:ext uri="{FF2B5EF4-FFF2-40B4-BE49-F238E27FC236}">
                <a16:creationId xmlns:a16="http://schemas.microsoft.com/office/drawing/2014/main" id="{47EBC9E5-FCF1-41BA-99A1-1D8BA497BB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646" y="2834995"/>
            <a:ext cx="3477064" cy="336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13">
            <a:extLst>
              <a:ext uri="{FF2B5EF4-FFF2-40B4-BE49-F238E27FC236}">
                <a16:creationId xmlns:a16="http://schemas.microsoft.com/office/drawing/2014/main" id="{B3FF40D2-FAFF-4E3C-9F48-BF3C3016F57A}"/>
              </a:ext>
            </a:extLst>
          </p:cNvPr>
          <p:cNvSpPr>
            <a:spLocks noChangeArrowheads="1"/>
          </p:cNvSpPr>
          <p:nvPr/>
        </p:nvSpPr>
        <p:spPr bwMode="auto">
          <a:xfrm>
            <a:off x="1413828" y="3553372"/>
            <a:ext cx="1657350" cy="1512887"/>
          </a:xfrm>
          <a:prstGeom prst="ellipse">
            <a:avLst/>
          </a:prstGeom>
          <a:noFill/>
          <a:ln w="381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News Gothic MT" panose="020B0504020203020204" pitchFamily="34" charset="0"/>
                <a:ea typeface="ＭＳ Ｐゴシック" panose="020B0600070205080204" pitchFamily="34" charset="-128"/>
              </a:defRPr>
            </a:lvl1pPr>
            <a:lvl2pPr marL="742950" indent="-285750">
              <a:defRPr sz="2000" b="1">
                <a:solidFill>
                  <a:schemeClr val="tx1"/>
                </a:solidFill>
                <a:latin typeface="News Gothic MT" panose="020B0504020203020204" pitchFamily="34" charset="0"/>
                <a:ea typeface="ＭＳ Ｐゴシック" panose="020B0600070205080204" pitchFamily="34" charset="-128"/>
              </a:defRPr>
            </a:lvl2pPr>
            <a:lvl3pPr marL="1143000" indent="-228600">
              <a:defRPr sz="2000" b="1">
                <a:solidFill>
                  <a:schemeClr val="tx1"/>
                </a:solidFill>
                <a:latin typeface="News Gothic MT" panose="020B0504020203020204" pitchFamily="34" charset="0"/>
                <a:ea typeface="ＭＳ Ｐゴシック" panose="020B0600070205080204" pitchFamily="34" charset="-128"/>
              </a:defRPr>
            </a:lvl3pPr>
            <a:lvl4pPr marL="1600200" indent="-228600">
              <a:defRPr sz="2000" b="1">
                <a:solidFill>
                  <a:schemeClr val="tx1"/>
                </a:solidFill>
                <a:latin typeface="News Gothic MT" panose="020B0504020203020204" pitchFamily="34" charset="0"/>
                <a:ea typeface="ＭＳ Ｐゴシック" panose="020B0600070205080204" pitchFamily="34" charset="-128"/>
              </a:defRPr>
            </a:lvl4pPr>
            <a:lvl5pPr marL="2057400" indent="-228600">
              <a:defRPr sz="2000" b="1">
                <a:solidFill>
                  <a:schemeClr val="tx1"/>
                </a:solidFill>
                <a:latin typeface="News Gothic MT" panose="020B0504020203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9pPr>
          </a:lstStyle>
          <a:p>
            <a:endParaRPr lang="en-PH" altLang="en-US"/>
          </a:p>
        </p:txBody>
      </p:sp>
      <p:pic>
        <p:nvPicPr>
          <p:cNvPr id="11" name="Picture 15" descr="cancel_48">
            <a:extLst>
              <a:ext uri="{FF2B5EF4-FFF2-40B4-BE49-F238E27FC236}">
                <a16:creationId xmlns:a16="http://schemas.microsoft.com/office/drawing/2014/main" id="{6B25CBA4-7E03-4C86-B530-633800201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703" y="517140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a:extLst>
              <a:ext uri="{FF2B5EF4-FFF2-40B4-BE49-F238E27FC236}">
                <a16:creationId xmlns:a16="http://schemas.microsoft.com/office/drawing/2014/main" id="{BD535E4D-3C6B-4683-A721-33CEE0087D10}"/>
              </a:ext>
            </a:extLst>
          </p:cNvPr>
          <p:cNvSpPr>
            <a:spLocks noChangeArrowheads="1"/>
          </p:cNvSpPr>
          <p:nvPr/>
        </p:nvSpPr>
        <p:spPr bwMode="auto">
          <a:xfrm>
            <a:off x="1993028" y="2611189"/>
            <a:ext cx="19446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228600" indent="-228600">
              <a:lnSpc>
                <a:spcPct val="95000"/>
              </a:lnSpc>
              <a:spcBef>
                <a:spcPct val="40000"/>
              </a:spcBef>
              <a:buClr>
                <a:srgbClr val="5DB213"/>
              </a:buClr>
              <a:buChar char="•"/>
              <a:defRPr sz="2400">
                <a:solidFill>
                  <a:schemeClr val="tx1"/>
                </a:solidFill>
                <a:latin typeface="Verdana" panose="020B0604030504040204" pitchFamily="34" charset="0"/>
                <a:ea typeface="ＭＳ Ｐゴシック" panose="020B0600070205080204" pitchFamily="34" charset="-128"/>
              </a:defRPr>
            </a:lvl1pPr>
            <a:lvl2pPr marL="536575" indent="-357188">
              <a:spcBef>
                <a:spcPct val="20000"/>
              </a:spcBef>
              <a:buClr>
                <a:srgbClr val="D71F85"/>
              </a:buClr>
              <a:buChar char="–"/>
              <a:defRPr sz="2000">
                <a:solidFill>
                  <a:schemeClr val="bg2"/>
                </a:solidFill>
                <a:latin typeface="Verdana" panose="020B0604030504040204" pitchFamily="34" charset="0"/>
                <a:ea typeface="ＭＳ Ｐゴシック" panose="020B0600070205080204" pitchFamily="34" charset="-128"/>
              </a:defRPr>
            </a:lvl2pPr>
            <a:lvl3pPr marL="2208213" indent="-228600">
              <a:spcBef>
                <a:spcPct val="20000"/>
              </a:spcBef>
              <a:buClr>
                <a:srgbClr val="E37222"/>
              </a:buClr>
              <a:buChar char="•"/>
              <a:defRPr>
                <a:solidFill>
                  <a:schemeClr val="bg2"/>
                </a:solidFill>
                <a:latin typeface="Verdana" panose="020B0604030504040204" pitchFamily="34" charset="0"/>
                <a:ea typeface="ＭＳ Ｐゴシック" panose="020B0600070205080204" pitchFamily="34" charset="-128"/>
              </a:defRPr>
            </a:lvl3pPr>
            <a:lvl4pPr marL="2616200" indent="-228600">
              <a:spcBef>
                <a:spcPct val="20000"/>
              </a:spcBef>
              <a:buChar char="–"/>
              <a:defRPr sz="1600">
                <a:solidFill>
                  <a:schemeClr val="bg2"/>
                </a:solidFill>
                <a:latin typeface="Verdana" panose="020B0604030504040204" pitchFamily="34" charset="0"/>
                <a:ea typeface="ＭＳ Ｐゴシック" panose="020B0600070205080204" pitchFamily="34" charset="-128"/>
              </a:defRPr>
            </a:lvl4pPr>
            <a:lvl5pPr marL="3024188" indent="-228600">
              <a:spcBef>
                <a:spcPct val="20000"/>
              </a:spcBef>
              <a:buChar char="»"/>
              <a:defRPr>
                <a:solidFill>
                  <a:schemeClr val="bg2"/>
                </a:solidFill>
                <a:latin typeface="Arial" panose="020B0604020202020204" pitchFamily="34" charset="0"/>
                <a:ea typeface="ＭＳ Ｐゴシック" panose="020B0600070205080204" pitchFamily="34" charset="-128"/>
              </a:defRPr>
            </a:lvl5pPr>
            <a:lvl6pPr marL="34813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6pPr>
            <a:lvl7pPr marL="39385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7pPr>
            <a:lvl8pPr marL="43957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8pPr>
            <a:lvl9pPr marL="4852988" indent="-228600" eaLnBrk="0" fontAlgn="base" hangingPunct="0">
              <a:spcBef>
                <a:spcPct val="20000"/>
              </a:spcBef>
              <a:spcAft>
                <a:spcPct val="0"/>
              </a:spcAft>
              <a:buChar char="»"/>
              <a:defRPr>
                <a:solidFill>
                  <a:schemeClr val="bg2"/>
                </a:solidFill>
                <a:latin typeface="Arial" panose="020B0604020202020204" pitchFamily="34" charset="0"/>
                <a:ea typeface="ＭＳ Ｐゴシック" panose="020B0600070205080204" pitchFamily="34" charset="-128"/>
              </a:defRPr>
            </a:lvl9pPr>
          </a:lstStyle>
          <a:p>
            <a:pPr lvl="1" algn="ctr" eaLnBrk="1" hangingPunct="1">
              <a:lnSpc>
                <a:spcPct val="80000"/>
              </a:lnSpc>
              <a:spcAft>
                <a:spcPct val="25000"/>
              </a:spcAft>
              <a:buClr>
                <a:srgbClr val="FF3300"/>
              </a:buClr>
              <a:buSzPct val="70000"/>
              <a:buFont typeface="Monotype Sorts" pitchFamily="2" charset="2"/>
              <a:buNone/>
            </a:pPr>
            <a:r>
              <a:rPr lang="en-US" altLang="en-US" sz="1600" dirty="0">
                <a:solidFill>
                  <a:srgbClr val="00549F"/>
                </a:solidFill>
              </a:rPr>
              <a:t>OVERHANG</a:t>
            </a:r>
          </a:p>
        </p:txBody>
      </p:sp>
    </p:spTree>
    <p:extLst>
      <p:ext uri="{BB962C8B-B14F-4D97-AF65-F5344CB8AC3E}">
        <p14:creationId xmlns:p14="http://schemas.microsoft.com/office/powerpoint/2010/main" val="93261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WAREHOUSE CONDITION</a:t>
            </a:r>
          </a:p>
        </p:txBody>
      </p:sp>
      <p:sp>
        <p:nvSpPr>
          <p:cNvPr id="3" name="Rectangle 2">
            <a:extLst>
              <a:ext uri="{FF2B5EF4-FFF2-40B4-BE49-F238E27FC236}">
                <a16:creationId xmlns:a16="http://schemas.microsoft.com/office/drawing/2014/main" id="{4677A7EE-4873-4D30-BFE0-111D3810043C}"/>
              </a:ext>
            </a:extLst>
          </p:cNvPr>
          <p:cNvSpPr/>
          <p:nvPr/>
        </p:nvSpPr>
        <p:spPr>
          <a:xfrm>
            <a:off x="783147" y="2320434"/>
            <a:ext cx="671051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Don’t stand or sit on the boxes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All boxes should have labels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The warehouse should be properly ventilated to prevent condensation</a:t>
            </a:r>
          </a:p>
        </p:txBody>
      </p:sp>
      <p:grpSp>
        <p:nvGrpSpPr>
          <p:cNvPr id="13" name="Group 43">
            <a:extLst>
              <a:ext uri="{FF2B5EF4-FFF2-40B4-BE49-F238E27FC236}">
                <a16:creationId xmlns:a16="http://schemas.microsoft.com/office/drawing/2014/main" id="{3AF52D1F-9956-40A6-8F3F-926DA328DC41}"/>
              </a:ext>
            </a:extLst>
          </p:cNvPr>
          <p:cNvGrpSpPr>
            <a:grpSpLocks/>
          </p:cNvGrpSpPr>
          <p:nvPr/>
        </p:nvGrpSpPr>
        <p:grpSpPr bwMode="auto">
          <a:xfrm>
            <a:off x="8082018" y="2922742"/>
            <a:ext cx="1979613" cy="3059113"/>
            <a:chOff x="2064" y="2871"/>
            <a:chExt cx="718" cy="884"/>
          </a:xfrm>
        </p:grpSpPr>
        <p:sp>
          <p:nvSpPr>
            <p:cNvPr id="14" name="Freeform 44">
              <a:extLst>
                <a:ext uri="{FF2B5EF4-FFF2-40B4-BE49-F238E27FC236}">
                  <a16:creationId xmlns:a16="http://schemas.microsoft.com/office/drawing/2014/main" id="{9DACF388-7C8E-4717-86D0-FF984AACD40F}"/>
                </a:ext>
              </a:extLst>
            </p:cNvPr>
            <p:cNvSpPr>
              <a:spLocks/>
            </p:cNvSpPr>
            <p:nvPr/>
          </p:nvSpPr>
          <p:spPr bwMode="auto">
            <a:xfrm>
              <a:off x="2528" y="3229"/>
              <a:ext cx="243" cy="526"/>
            </a:xfrm>
            <a:custGeom>
              <a:avLst/>
              <a:gdLst>
                <a:gd name="T0" fmla="*/ 0 w 243"/>
                <a:gd name="T1" fmla="*/ 1 h 526"/>
                <a:gd name="T2" fmla="*/ 242 w 243"/>
                <a:gd name="T3" fmla="*/ 0 h 526"/>
                <a:gd name="T4" fmla="*/ 242 w 243"/>
                <a:gd name="T5" fmla="*/ 525 h 526"/>
                <a:gd name="T6" fmla="*/ 0 w 243"/>
                <a:gd name="T7" fmla="*/ 525 h 526"/>
                <a:gd name="T8" fmla="*/ 0 w 243"/>
                <a:gd name="T9" fmla="*/ 1 h 5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526">
                  <a:moveTo>
                    <a:pt x="0" y="1"/>
                  </a:moveTo>
                  <a:lnTo>
                    <a:pt x="242" y="0"/>
                  </a:lnTo>
                  <a:lnTo>
                    <a:pt x="242" y="525"/>
                  </a:lnTo>
                  <a:lnTo>
                    <a:pt x="0" y="525"/>
                  </a:lnTo>
                  <a:lnTo>
                    <a:pt x="0" y="1"/>
                  </a:lnTo>
                </a:path>
              </a:pathLst>
            </a:custGeom>
            <a:solidFill>
              <a:srgbClr val="FFC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 name="Group 45">
              <a:extLst>
                <a:ext uri="{FF2B5EF4-FFF2-40B4-BE49-F238E27FC236}">
                  <a16:creationId xmlns:a16="http://schemas.microsoft.com/office/drawing/2014/main" id="{AC15B03E-800C-4841-BD72-6EE606DE3D98}"/>
                </a:ext>
              </a:extLst>
            </p:cNvPr>
            <p:cNvGrpSpPr>
              <a:grpSpLocks/>
            </p:cNvGrpSpPr>
            <p:nvPr/>
          </p:nvGrpSpPr>
          <p:grpSpPr bwMode="auto">
            <a:xfrm>
              <a:off x="2542" y="2871"/>
              <a:ext cx="240" cy="402"/>
              <a:chOff x="2542" y="2871"/>
              <a:chExt cx="240" cy="402"/>
            </a:xfrm>
          </p:grpSpPr>
          <p:sp>
            <p:nvSpPr>
              <p:cNvPr id="47" name="Freeform 46">
                <a:extLst>
                  <a:ext uri="{FF2B5EF4-FFF2-40B4-BE49-F238E27FC236}">
                    <a16:creationId xmlns:a16="http://schemas.microsoft.com/office/drawing/2014/main" id="{D81C457D-40C5-47AA-9ECA-78040E706726}"/>
                  </a:ext>
                </a:extLst>
              </p:cNvPr>
              <p:cNvSpPr>
                <a:spLocks/>
              </p:cNvSpPr>
              <p:nvPr/>
            </p:nvSpPr>
            <p:spPr bwMode="auto">
              <a:xfrm>
                <a:off x="2596" y="2871"/>
                <a:ext cx="186" cy="402"/>
              </a:xfrm>
              <a:custGeom>
                <a:avLst/>
                <a:gdLst>
                  <a:gd name="T0" fmla="*/ 0 w 186"/>
                  <a:gd name="T1" fmla="*/ 0 h 402"/>
                  <a:gd name="T2" fmla="*/ 185 w 186"/>
                  <a:gd name="T3" fmla="*/ 0 h 402"/>
                  <a:gd name="T4" fmla="*/ 185 w 186"/>
                  <a:gd name="T5" fmla="*/ 401 h 402"/>
                  <a:gd name="T6" fmla="*/ 0 w 186"/>
                  <a:gd name="T7" fmla="*/ 401 h 402"/>
                  <a:gd name="T8" fmla="*/ 0 w 186"/>
                  <a:gd name="T9" fmla="*/ 0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402">
                    <a:moveTo>
                      <a:pt x="0" y="0"/>
                    </a:moveTo>
                    <a:lnTo>
                      <a:pt x="185" y="0"/>
                    </a:lnTo>
                    <a:lnTo>
                      <a:pt x="185" y="401"/>
                    </a:lnTo>
                    <a:lnTo>
                      <a:pt x="0" y="401"/>
                    </a:lnTo>
                    <a:lnTo>
                      <a:pt x="0" y="0"/>
                    </a:lnTo>
                  </a:path>
                </a:pathLst>
              </a:custGeom>
              <a:solidFill>
                <a:srgbClr val="FFC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47">
                <a:extLst>
                  <a:ext uri="{FF2B5EF4-FFF2-40B4-BE49-F238E27FC236}">
                    <a16:creationId xmlns:a16="http://schemas.microsoft.com/office/drawing/2014/main" id="{9AE0669F-E7FD-4BEE-A500-8E13540C5980}"/>
                  </a:ext>
                </a:extLst>
              </p:cNvPr>
              <p:cNvSpPr>
                <a:spLocks/>
              </p:cNvSpPr>
              <p:nvPr/>
            </p:nvSpPr>
            <p:spPr bwMode="auto">
              <a:xfrm>
                <a:off x="2542" y="2871"/>
                <a:ext cx="55" cy="402"/>
              </a:xfrm>
              <a:custGeom>
                <a:avLst/>
                <a:gdLst>
                  <a:gd name="T0" fmla="*/ 54 w 55"/>
                  <a:gd name="T1" fmla="*/ 401 h 402"/>
                  <a:gd name="T2" fmla="*/ 0 w 55"/>
                  <a:gd name="T3" fmla="*/ 354 h 402"/>
                  <a:gd name="T4" fmla="*/ 0 w 55"/>
                  <a:gd name="T5" fmla="*/ 23 h 402"/>
                  <a:gd name="T6" fmla="*/ 54 w 55"/>
                  <a:gd name="T7" fmla="*/ 0 h 402"/>
                  <a:gd name="T8" fmla="*/ 54 w 55"/>
                  <a:gd name="T9" fmla="*/ 401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2">
                    <a:moveTo>
                      <a:pt x="54" y="401"/>
                    </a:moveTo>
                    <a:lnTo>
                      <a:pt x="0" y="354"/>
                    </a:lnTo>
                    <a:lnTo>
                      <a:pt x="0" y="23"/>
                    </a:lnTo>
                    <a:lnTo>
                      <a:pt x="54" y="0"/>
                    </a:lnTo>
                    <a:lnTo>
                      <a:pt x="54" y="401"/>
                    </a:lnTo>
                  </a:path>
                </a:pathLst>
              </a:custGeom>
              <a:solidFill>
                <a:srgbClr val="FFA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 name="Freeform 48">
              <a:extLst>
                <a:ext uri="{FF2B5EF4-FFF2-40B4-BE49-F238E27FC236}">
                  <a16:creationId xmlns:a16="http://schemas.microsoft.com/office/drawing/2014/main" id="{C2ADB3F7-82CB-4413-BACA-EFFD2E742863}"/>
                </a:ext>
              </a:extLst>
            </p:cNvPr>
            <p:cNvSpPr>
              <a:spLocks/>
            </p:cNvSpPr>
            <p:nvPr/>
          </p:nvSpPr>
          <p:spPr bwMode="auto">
            <a:xfrm>
              <a:off x="2064" y="3456"/>
              <a:ext cx="217" cy="241"/>
            </a:xfrm>
            <a:custGeom>
              <a:avLst/>
              <a:gdLst>
                <a:gd name="T0" fmla="*/ 0 w 217"/>
                <a:gd name="T1" fmla="*/ 0 h 241"/>
                <a:gd name="T2" fmla="*/ 0 w 217"/>
                <a:gd name="T3" fmla="*/ 240 h 241"/>
                <a:gd name="T4" fmla="*/ 216 w 217"/>
                <a:gd name="T5" fmla="*/ 240 h 241"/>
                <a:gd name="T6" fmla="*/ 216 w 217"/>
                <a:gd name="T7" fmla="*/ 0 h 241"/>
                <a:gd name="T8" fmla="*/ 0 w 217"/>
                <a:gd name="T9" fmla="*/ 0 h 2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1">
                  <a:moveTo>
                    <a:pt x="0" y="0"/>
                  </a:moveTo>
                  <a:lnTo>
                    <a:pt x="0" y="240"/>
                  </a:lnTo>
                  <a:lnTo>
                    <a:pt x="216" y="240"/>
                  </a:lnTo>
                  <a:lnTo>
                    <a:pt x="216" y="0"/>
                  </a:lnTo>
                  <a:lnTo>
                    <a:pt x="0" y="0"/>
                  </a:lnTo>
                </a:path>
              </a:pathLst>
            </a:custGeom>
            <a:solidFill>
              <a:srgbClr val="FFA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49">
              <a:extLst>
                <a:ext uri="{FF2B5EF4-FFF2-40B4-BE49-F238E27FC236}">
                  <a16:creationId xmlns:a16="http://schemas.microsoft.com/office/drawing/2014/main" id="{3B94CE44-EDC1-4BA1-860C-C817D908BEE8}"/>
                </a:ext>
              </a:extLst>
            </p:cNvPr>
            <p:cNvSpPr>
              <a:spLocks/>
            </p:cNvSpPr>
            <p:nvPr/>
          </p:nvSpPr>
          <p:spPr bwMode="auto">
            <a:xfrm>
              <a:off x="2064" y="3413"/>
              <a:ext cx="332" cy="92"/>
            </a:xfrm>
            <a:custGeom>
              <a:avLst/>
              <a:gdLst>
                <a:gd name="T0" fmla="*/ 0 w 332"/>
                <a:gd name="T1" fmla="*/ 91 h 92"/>
                <a:gd name="T2" fmla="*/ 103 w 332"/>
                <a:gd name="T3" fmla="*/ 0 h 92"/>
                <a:gd name="T4" fmla="*/ 331 w 332"/>
                <a:gd name="T5" fmla="*/ 0 h 92"/>
                <a:gd name="T6" fmla="*/ 221 w 332"/>
                <a:gd name="T7" fmla="*/ 91 h 92"/>
                <a:gd name="T8" fmla="*/ 0 w 332"/>
                <a:gd name="T9" fmla="*/ 91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92">
                  <a:moveTo>
                    <a:pt x="0" y="91"/>
                  </a:moveTo>
                  <a:lnTo>
                    <a:pt x="103" y="0"/>
                  </a:lnTo>
                  <a:lnTo>
                    <a:pt x="331" y="0"/>
                  </a:lnTo>
                  <a:lnTo>
                    <a:pt x="221" y="91"/>
                  </a:lnTo>
                  <a:lnTo>
                    <a:pt x="0" y="91"/>
                  </a:lnTo>
                </a:path>
              </a:pathLst>
            </a:custGeom>
            <a:solidFill>
              <a:srgbClr val="FFC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50">
              <a:extLst>
                <a:ext uri="{FF2B5EF4-FFF2-40B4-BE49-F238E27FC236}">
                  <a16:creationId xmlns:a16="http://schemas.microsoft.com/office/drawing/2014/main" id="{9F997C5A-CDE4-4132-8CBD-ADDE709604E8}"/>
                </a:ext>
              </a:extLst>
            </p:cNvPr>
            <p:cNvSpPr>
              <a:spLocks/>
            </p:cNvSpPr>
            <p:nvPr/>
          </p:nvSpPr>
          <p:spPr bwMode="auto">
            <a:xfrm>
              <a:off x="2280" y="3413"/>
              <a:ext cx="116" cy="280"/>
            </a:xfrm>
            <a:custGeom>
              <a:avLst/>
              <a:gdLst>
                <a:gd name="T0" fmla="*/ 0 w 116"/>
                <a:gd name="T1" fmla="*/ 98 h 280"/>
                <a:gd name="T2" fmla="*/ 115 w 116"/>
                <a:gd name="T3" fmla="*/ 0 h 280"/>
                <a:gd name="T4" fmla="*/ 115 w 116"/>
                <a:gd name="T5" fmla="*/ 154 h 280"/>
                <a:gd name="T6" fmla="*/ 0 w 116"/>
                <a:gd name="T7" fmla="*/ 279 h 280"/>
                <a:gd name="T8" fmla="*/ 0 w 116"/>
                <a:gd name="T9" fmla="*/ 98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280">
                  <a:moveTo>
                    <a:pt x="0" y="98"/>
                  </a:moveTo>
                  <a:lnTo>
                    <a:pt x="115" y="0"/>
                  </a:lnTo>
                  <a:lnTo>
                    <a:pt x="115" y="154"/>
                  </a:lnTo>
                  <a:lnTo>
                    <a:pt x="0" y="279"/>
                  </a:lnTo>
                  <a:lnTo>
                    <a:pt x="0" y="98"/>
                  </a:lnTo>
                </a:path>
              </a:pathLst>
            </a:custGeom>
            <a:solidFill>
              <a:srgbClr val="FF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51">
              <a:extLst>
                <a:ext uri="{FF2B5EF4-FFF2-40B4-BE49-F238E27FC236}">
                  <a16:creationId xmlns:a16="http://schemas.microsoft.com/office/drawing/2014/main" id="{AA7C5927-B25E-40EF-B9E3-B04ABBA52D80}"/>
                </a:ext>
              </a:extLst>
            </p:cNvPr>
            <p:cNvSpPr>
              <a:spLocks/>
            </p:cNvSpPr>
            <p:nvPr/>
          </p:nvSpPr>
          <p:spPr bwMode="auto">
            <a:xfrm>
              <a:off x="2292" y="3133"/>
              <a:ext cx="94" cy="185"/>
            </a:xfrm>
            <a:custGeom>
              <a:avLst/>
              <a:gdLst>
                <a:gd name="T0" fmla="*/ 91 w 94"/>
                <a:gd name="T1" fmla="*/ 5 h 185"/>
                <a:gd name="T2" fmla="*/ 89 w 94"/>
                <a:gd name="T3" fmla="*/ 87 h 185"/>
                <a:gd name="T4" fmla="*/ 93 w 94"/>
                <a:gd name="T5" fmla="*/ 123 h 185"/>
                <a:gd name="T6" fmla="*/ 90 w 94"/>
                <a:gd name="T7" fmla="*/ 147 h 185"/>
                <a:gd name="T8" fmla="*/ 91 w 94"/>
                <a:gd name="T9" fmla="*/ 184 h 185"/>
                <a:gd name="T10" fmla="*/ 65 w 94"/>
                <a:gd name="T11" fmla="*/ 180 h 185"/>
                <a:gd name="T12" fmla="*/ 47 w 94"/>
                <a:gd name="T13" fmla="*/ 174 h 185"/>
                <a:gd name="T14" fmla="*/ 24 w 94"/>
                <a:gd name="T15" fmla="*/ 158 h 185"/>
                <a:gd name="T16" fmla="*/ 0 w 94"/>
                <a:gd name="T17" fmla="*/ 136 h 185"/>
                <a:gd name="T18" fmla="*/ 62 w 94"/>
                <a:gd name="T19" fmla="*/ 0 h 185"/>
                <a:gd name="T20" fmla="*/ 91 w 94"/>
                <a:gd name="T21" fmla="*/ 5 h 1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85">
                  <a:moveTo>
                    <a:pt x="91" y="5"/>
                  </a:moveTo>
                  <a:lnTo>
                    <a:pt x="89" y="87"/>
                  </a:lnTo>
                  <a:lnTo>
                    <a:pt x="93" y="123"/>
                  </a:lnTo>
                  <a:lnTo>
                    <a:pt x="90" y="147"/>
                  </a:lnTo>
                  <a:lnTo>
                    <a:pt x="91" y="184"/>
                  </a:lnTo>
                  <a:lnTo>
                    <a:pt x="65" y="180"/>
                  </a:lnTo>
                  <a:lnTo>
                    <a:pt x="47" y="174"/>
                  </a:lnTo>
                  <a:lnTo>
                    <a:pt x="24" y="158"/>
                  </a:lnTo>
                  <a:lnTo>
                    <a:pt x="0" y="136"/>
                  </a:lnTo>
                  <a:lnTo>
                    <a:pt x="62" y="0"/>
                  </a:lnTo>
                  <a:lnTo>
                    <a:pt x="91" y="5"/>
                  </a:lnTo>
                </a:path>
              </a:pathLst>
            </a:custGeom>
            <a:solidFill>
              <a:srgbClr val="0000E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52">
              <a:extLst>
                <a:ext uri="{FF2B5EF4-FFF2-40B4-BE49-F238E27FC236}">
                  <a16:creationId xmlns:a16="http://schemas.microsoft.com/office/drawing/2014/main" id="{F999538E-3170-4B7A-926D-6E3694682C81}"/>
                </a:ext>
              </a:extLst>
            </p:cNvPr>
            <p:cNvSpPr>
              <a:spLocks/>
            </p:cNvSpPr>
            <p:nvPr/>
          </p:nvSpPr>
          <p:spPr bwMode="auto">
            <a:xfrm>
              <a:off x="2480" y="2976"/>
              <a:ext cx="89" cy="92"/>
            </a:xfrm>
            <a:custGeom>
              <a:avLst/>
              <a:gdLst>
                <a:gd name="T0" fmla="*/ 5 w 89"/>
                <a:gd name="T1" fmla="*/ 67 h 92"/>
                <a:gd name="T2" fmla="*/ 29 w 89"/>
                <a:gd name="T3" fmla="*/ 58 h 92"/>
                <a:gd name="T4" fmla="*/ 30 w 89"/>
                <a:gd name="T5" fmla="*/ 52 h 92"/>
                <a:gd name="T6" fmla="*/ 29 w 89"/>
                <a:gd name="T7" fmla="*/ 43 h 92"/>
                <a:gd name="T8" fmla="*/ 22 w 89"/>
                <a:gd name="T9" fmla="*/ 32 h 92"/>
                <a:gd name="T10" fmla="*/ 21 w 89"/>
                <a:gd name="T11" fmla="*/ 23 h 92"/>
                <a:gd name="T12" fmla="*/ 21 w 89"/>
                <a:gd name="T13" fmla="*/ 19 h 92"/>
                <a:gd name="T14" fmla="*/ 24 w 89"/>
                <a:gd name="T15" fmla="*/ 15 h 92"/>
                <a:gd name="T16" fmla="*/ 50 w 89"/>
                <a:gd name="T17" fmla="*/ 5 h 92"/>
                <a:gd name="T18" fmla="*/ 70 w 89"/>
                <a:gd name="T19" fmla="*/ 0 h 92"/>
                <a:gd name="T20" fmla="*/ 71 w 89"/>
                <a:gd name="T21" fmla="*/ 0 h 92"/>
                <a:gd name="T22" fmla="*/ 75 w 89"/>
                <a:gd name="T23" fmla="*/ 5 h 92"/>
                <a:gd name="T24" fmla="*/ 76 w 89"/>
                <a:gd name="T25" fmla="*/ 9 h 92"/>
                <a:gd name="T26" fmla="*/ 70 w 89"/>
                <a:gd name="T27" fmla="*/ 12 h 92"/>
                <a:gd name="T28" fmla="*/ 65 w 89"/>
                <a:gd name="T29" fmla="*/ 14 h 92"/>
                <a:gd name="T30" fmla="*/ 75 w 89"/>
                <a:gd name="T31" fmla="*/ 13 h 92"/>
                <a:gd name="T32" fmla="*/ 78 w 89"/>
                <a:gd name="T33" fmla="*/ 12 h 92"/>
                <a:gd name="T34" fmla="*/ 85 w 89"/>
                <a:gd name="T35" fmla="*/ 14 h 92"/>
                <a:gd name="T36" fmla="*/ 85 w 89"/>
                <a:gd name="T37" fmla="*/ 19 h 92"/>
                <a:gd name="T38" fmla="*/ 85 w 89"/>
                <a:gd name="T39" fmla="*/ 20 h 92"/>
                <a:gd name="T40" fmla="*/ 81 w 89"/>
                <a:gd name="T41" fmla="*/ 21 h 92"/>
                <a:gd name="T42" fmla="*/ 76 w 89"/>
                <a:gd name="T43" fmla="*/ 24 h 92"/>
                <a:gd name="T44" fmla="*/ 72 w 89"/>
                <a:gd name="T45" fmla="*/ 24 h 92"/>
                <a:gd name="T46" fmla="*/ 79 w 89"/>
                <a:gd name="T47" fmla="*/ 25 h 92"/>
                <a:gd name="T48" fmla="*/ 86 w 89"/>
                <a:gd name="T49" fmla="*/ 27 h 92"/>
                <a:gd name="T50" fmla="*/ 88 w 89"/>
                <a:gd name="T51" fmla="*/ 32 h 92"/>
                <a:gd name="T52" fmla="*/ 88 w 89"/>
                <a:gd name="T53" fmla="*/ 36 h 92"/>
                <a:gd name="T54" fmla="*/ 86 w 89"/>
                <a:gd name="T55" fmla="*/ 38 h 92"/>
                <a:gd name="T56" fmla="*/ 76 w 89"/>
                <a:gd name="T57" fmla="*/ 40 h 92"/>
                <a:gd name="T58" fmla="*/ 71 w 89"/>
                <a:gd name="T59" fmla="*/ 40 h 92"/>
                <a:gd name="T60" fmla="*/ 59 w 89"/>
                <a:gd name="T61" fmla="*/ 42 h 92"/>
                <a:gd name="T62" fmla="*/ 54 w 89"/>
                <a:gd name="T63" fmla="*/ 46 h 92"/>
                <a:gd name="T64" fmla="*/ 54 w 89"/>
                <a:gd name="T65" fmla="*/ 50 h 92"/>
                <a:gd name="T66" fmla="*/ 55 w 89"/>
                <a:gd name="T67" fmla="*/ 58 h 92"/>
                <a:gd name="T68" fmla="*/ 63 w 89"/>
                <a:gd name="T69" fmla="*/ 72 h 92"/>
                <a:gd name="T70" fmla="*/ 70 w 89"/>
                <a:gd name="T71" fmla="*/ 85 h 92"/>
                <a:gd name="T72" fmla="*/ 70 w 89"/>
                <a:gd name="T73" fmla="*/ 90 h 92"/>
                <a:gd name="T74" fmla="*/ 60 w 89"/>
                <a:gd name="T75" fmla="*/ 91 h 92"/>
                <a:gd name="T76" fmla="*/ 53 w 89"/>
                <a:gd name="T77" fmla="*/ 89 h 92"/>
                <a:gd name="T78" fmla="*/ 48 w 89"/>
                <a:gd name="T79" fmla="*/ 88 h 92"/>
                <a:gd name="T80" fmla="*/ 43 w 89"/>
                <a:gd name="T81" fmla="*/ 81 h 92"/>
                <a:gd name="T82" fmla="*/ 42 w 89"/>
                <a:gd name="T83" fmla="*/ 77 h 92"/>
                <a:gd name="T84" fmla="*/ 37 w 89"/>
                <a:gd name="T85" fmla="*/ 79 h 92"/>
                <a:gd name="T86" fmla="*/ 21 w 89"/>
                <a:gd name="T87" fmla="*/ 85 h 92"/>
                <a:gd name="T88" fmla="*/ 3 w 89"/>
                <a:gd name="T89" fmla="*/ 91 h 92"/>
                <a:gd name="T90" fmla="*/ 0 w 89"/>
                <a:gd name="T91" fmla="*/ 69 h 92"/>
                <a:gd name="T92" fmla="*/ 5 w 89"/>
                <a:gd name="T93" fmla="*/ 6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9" h="92">
                  <a:moveTo>
                    <a:pt x="5" y="67"/>
                  </a:moveTo>
                  <a:lnTo>
                    <a:pt x="29" y="58"/>
                  </a:lnTo>
                  <a:lnTo>
                    <a:pt x="30" y="52"/>
                  </a:lnTo>
                  <a:lnTo>
                    <a:pt x="29" y="43"/>
                  </a:lnTo>
                  <a:lnTo>
                    <a:pt x="22" y="32"/>
                  </a:lnTo>
                  <a:lnTo>
                    <a:pt x="21" y="23"/>
                  </a:lnTo>
                  <a:lnTo>
                    <a:pt x="21" y="19"/>
                  </a:lnTo>
                  <a:lnTo>
                    <a:pt x="24" y="15"/>
                  </a:lnTo>
                  <a:lnTo>
                    <a:pt x="50" y="5"/>
                  </a:lnTo>
                  <a:lnTo>
                    <a:pt x="70" y="0"/>
                  </a:lnTo>
                  <a:lnTo>
                    <a:pt x="71" y="0"/>
                  </a:lnTo>
                  <a:lnTo>
                    <a:pt x="75" y="5"/>
                  </a:lnTo>
                  <a:lnTo>
                    <a:pt x="76" y="9"/>
                  </a:lnTo>
                  <a:lnTo>
                    <a:pt x="70" y="12"/>
                  </a:lnTo>
                  <a:lnTo>
                    <a:pt x="65" y="14"/>
                  </a:lnTo>
                  <a:lnTo>
                    <a:pt x="75" y="13"/>
                  </a:lnTo>
                  <a:lnTo>
                    <a:pt x="78" y="12"/>
                  </a:lnTo>
                  <a:lnTo>
                    <a:pt x="85" y="14"/>
                  </a:lnTo>
                  <a:lnTo>
                    <a:pt x="85" y="19"/>
                  </a:lnTo>
                  <a:lnTo>
                    <a:pt x="85" y="20"/>
                  </a:lnTo>
                  <a:lnTo>
                    <a:pt x="81" y="21"/>
                  </a:lnTo>
                  <a:lnTo>
                    <a:pt x="76" y="24"/>
                  </a:lnTo>
                  <a:lnTo>
                    <a:pt x="72" y="24"/>
                  </a:lnTo>
                  <a:lnTo>
                    <a:pt x="79" y="25"/>
                  </a:lnTo>
                  <a:lnTo>
                    <a:pt x="86" y="27"/>
                  </a:lnTo>
                  <a:lnTo>
                    <a:pt x="88" y="32"/>
                  </a:lnTo>
                  <a:lnTo>
                    <a:pt x="88" y="36"/>
                  </a:lnTo>
                  <a:lnTo>
                    <a:pt x="86" y="38"/>
                  </a:lnTo>
                  <a:lnTo>
                    <a:pt x="76" y="40"/>
                  </a:lnTo>
                  <a:lnTo>
                    <a:pt x="71" y="40"/>
                  </a:lnTo>
                  <a:lnTo>
                    <a:pt x="59" y="42"/>
                  </a:lnTo>
                  <a:lnTo>
                    <a:pt x="54" y="46"/>
                  </a:lnTo>
                  <a:lnTo>
                    <a:pt x="54" y="50"/>
                  </a:lnTo>
                  <a:lnTo>
                    <a:pt x="55" y="58"/>
                  </a:lnTo>
                  <a:lnTo>
                    <a:pt x="63" y="72"/>
                  </a:lnTo>
                  <a:lnTo>
                    <a:pt x="70" y="85"/>
                  </a:lnTo>
                  <a:lnTo>
                    <a:pt x="70" y="90"/>
                  </a:lnTo>
                  <a:lnTo>
                    <a:pt x="60" y="91"/>
                  </a:lnTo>
                  <a:lnTo>
                    <a:pt x="53" y="89"/>
                  </a:lnTo>
                  <a:lnTo>
                    <a:pt x="48" y="88"/>
                  </a:lnTo>
                  <a:lnTo>
                    <a:pt x="43" y="81"/>
                  </a:lnTo>
                  <a:lnTo>
                    <a:pt x="42" y="77"/>
                  </a:lnTo>
                  <a:lnTo>
                    <a:pt x="37" y="79"/>
                  </a:lnTo>
                  <a:lnTo>
                    <a:pt x="21" y="85"/>
                  </a:lnTo>
                  <a:lnTo>
                    <a:pt x="3" y="91"/>
                  </a:lnTo>
                  <a:lnTo>
                    <a:pt x="0" y="69"/>
                  </a:lnTo>
                  <a:lnTo>
                    <a:pt x="5" y="67"/>
                  </a:lnTo>
                </a:path>
              </a:pathLst>
            </a:custGeom>
            <a:solidFill>
              <a:srgbClr val="FFE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53">
              <a:extLst>
                <a:ext uri="{FF2B5EF4-FFF2-40B4-BE49-F238E27FC236}">
                  <a16:creationId xmlns:a16="http://schemas.microsoft.com/office/drawing/2014/main" id="{C0B45E36-7FE9-4DBF-941A-EE122D1B8739}"/>
                </a:ext>
              </a:extLst>
            </p:cNvPr>
            <p:cNvSpPr>
              <a:spLocks/>
            </p:cNvSpPr>
            <p:nvPr/>
          </p:nvSpPr>
          <p:spPr bwMode="auto">
            <a:xfrm>
              <a:off x="2522" y="2989"/>
              <a:ext cx="23" cy="9"/>
            </a:xfrm>
            <a:custGeom>
              <a:avLst/>
              <a:gdLst>
                <a:gd name="T0" fmla="*/ 22 w 23"/>
                <a:gd name="T1" fmla="*/ 0 h 9"/>
                <a:gd name="T2" fmla="*/ 9 w 23"/>
                <a:gd name="T3" fmla="*/ 3 h 9"/>
                <a:gd name="T4" fmla="*/ 0 w 23"/>
                <a:gd name="T5" fmla="*/ 8 h 9"/>
                <a:gd name="T6" fmla="*/ 0 60000 65536"/>
                <a:gd name="T7" fmla="*/ 0 60000 65536"/>
                <a:gd name="T8" fmla="*/ 0 60000 65536"/>
              </a:gdLst>
              <a:ahLst/>
              <a:cxnLst>
                <a:cxn ang="T6">
                  <a:pos x="T0" y="T1"/>
                </a:cxn>
                <a:cxn ang="T7">
                  <a:pos x="T2" y="T3"/>
                </a:cxn>
                <a:cxn ang="T8">
                  <a:pos x="T4" y="T5"/>
                </a:cxn>
              </a:cxnLst>
              <a:rect l="0" t="0" r="r" b="b"/>
              <a:pathLst>
                <a:path w="23" h="9">
                  <a:moveTo>
                    <a:pt x="22" y="0"/>
                  </a:moveTo>
                  <a:lnTo>
                    <a:pt x="9" y="3"/>
                  </a:lnTo>
                  <a:lnTo>
                    <a:pt x="0"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54">
              <a:extLst>
                <a:ext uri="{FF2B5EF4-FFF2-40B4-BE49-F238E27FC236}">
                  <a16:creationId xmlns:a16="http://schemas.microsoft.com/office/drawing/2014/main" id="{ABBF033A-81A9-4615-B2FE-E8543FBE22A8}"/>
                </a:ext>
              </a:extLst>
            </p:cNvPr>
            <p:cNvSpPr>
              <a:spLocks/>
            </p:cNvSpPr>
            <p:nvPr/>
          </p:nvSpPr>
          <p:spPr bwMode="auto">
            <a:xfrm>
              <a:off x="2527" y="3000"/>
              <a:ext cx="26" cy="8"/>
            </a:xfrm>
            <a:custGeom>
              <a:avLst/>
              <a:gdLst>
                <a:gd name="T0" fmla="*/ 25 w 26"/>
                <a:gd name="T1" fmla="*/ 0 h 8"/>
                <a:gd name="T2" fmla="*/ 16 w 26"/>
                <a:gd name="T3" fmla="*/ 1 h 8"/>
                <a:gd name="T4" fmla="*/ 11 w 26"/>
                <a:gd name="T5" fmla="*/ 3 h 8"/>
                <a:gd name="T6" fmla="*/ 0 w 26"/>
                <a:gd name="T7" fmla="*/ 7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8">
                  <a:moveTo>
                    <a:pt x="25" y="0"/>
                  </a:moveTo>
                  <a:lnTo>
                    <a:pt x="16" y="1"/>
                  </a:lnTo>
                  <a:lnTo>
                    <a:pt x="11" y="3"/>
                  </a:lnTo>
                  <a:lnTo>
                    <a:pt x="0" y="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 name="Group 55">
              <a:extLst>
                <a:ext uri="{FF2B5EF4-FFF2-40B4-BE49-F238E27FC236}">
                  <a16:creationId xmlns:a16="http://schemas.microsoft.com/office/drawing/2014/main" id="{4C0F16A8-E8D7-4D22-8D4B-3722E667F369}"/>
                </a:ext>
              </a:extLst>
            </p:cNvPr>
            <p:cNvGrpSpPr>
              <a:grpSpLocks/>
            </p:cNvGrpSpPr>
            <p:nvPr/>
          </p:nvGrpSpPr>
          <p:grpSpPr bwMode="auto">
            <a:xfrm>
              <a:off x="2136" y="3242"/>
              <a:ext cx="200" cy="253"/>
              <a:chOff x="2136" y="3242"/>
              <a:chExt cx="200" cy="253"/>
            </a:xfrm>
          </p:grpSpPr>
          <p:sp>
            <p:nvSpPr>
              <p:cNvPr id="45" name="Freeform 56">
                <a:extLst>
                  <a:ext uri="{FF2B5EF4-FFF2-40B4-BE49-F238E27FC236}">
                    <a16:creationId xmlns:a16="http://schemas.microsoft.com/office/drawing/2014/main" id="{85A868A9-43AD-4F20-8C88-9AE76354AC08}"/>
                  </a:ext>
                </a:extLst>
              </p:cNvPr>
              <p:cNvSpPr>
                <a:spLocks/>
              </p:cNvSpPr>
              <p:nvPr/>
            </p:nvSpPr>
            <p:spPr bwMode="auto">
              <a:xfrm>
                <a:off x="2137" y="3242"/>
                <a:ext cx="199" cy="233"/>
              </a:xfrm>
              <a:custGeom>
                <a:avLst/>
                <a:gdLst>
                  <a:gd name="T0" fmla="*/ 108 w 199"/>
                  <a:gd name="T1" fmla="*/ 18 h 233"/>
                  <a:gd name="T2" fmla="*/ 97 w 199"/>
                  <a:gd name="T3" fmla="*/ 37 h 233"/>
                  <a:gd name="T4" fmla="*/ 91 w 199"/>
                  <a:gd name="T5" fmla="*/ 60 h 233"/>
                  <a:gd name="T6" fmla="*/ 90 w 199"/>
                  <a:gd name="T7" fmla="*/ 74 h 233"/>
                  <a:gd name="T8" fmla="*/ 61 w 199"/>
                  <a:gd name="T9" fmla="*/ 111 h 233"/>
                  <a:gd name="T10" fmla="*/ 33 w 199"/>
                  <a:gd name="T11" fmla="*/ 149 h 233"/>
                  <a:gd name="T12" fmla="*/ 16 w 199"/>
                  <a:gd name="T13" fmla="*/ 186 h 233"/>
                  <a:gd name="T14" fmla="*/ 0 w 199"/>
                  <a:gd name="T15" fmla="*/ 206 h 233"/>
                  <a:gd name="T16" fmla="*/ 0 w 199"/>
                  <a:gd name="T17" fmla="*/ 218 h 233"/>
                  <a:gd name="T18" fmla="*/ 10 w 199"/>
                  <a:gd name="T19" fmla="*/ 232 h 233"/>
                  <a:gd name="T20" fmla="*/ 33 w 199"/>
                  <a:gd name="T21" fmla="*/ 231 h 233"/>
                  <a:gd name="T22" fmla="*/ 49 w 199"/>
                  <a:gd name="T23" fmla="*/ 231 h 233"/>
                  <a:gd name="T24" fmla="*/ 69 w 199"/>
                  <a:gd name="T25" fmla="*/ 224 h 233"/>
                  <a:gd name="T26" fmla="*/ 88 w 199"/>
                  <a:gd name="T27" fmla="*/ 193 h 233"/>
                  <a:gd name="T28" fmla="*/ 119 w 199"/>
                  <a:gd name="T29" fmla="*/ 158 h 233"/>
                  <a:gd name="T30" fmla="*/ 136 w 199"/>
                  <a:gd name="T31" fmla="*/ 150 h 233"/>
                  <a:gd name="T32" fmla="*/ 143 w 199"/>
                  <a:gd name="T33" fmla="*/ 118 h 233"/>
                  <a:gd name="T34" fmla="*/ 159 w 199"/>
                  <a:gd name="T35" fmla="*/ 93 h 233"/>
                  <a:gd name="T36" fmla="*/ 180 w 199"/>
                  <a:gd name="T37" fmla="*/ 68 h 233"/>
                  <a:gd name="T38" fmla="*/ 186 w 199"/>
                  <a:gd name="T39" fmla="*/ 52 h 233"/>
                  <a:gd name="T40" fmla="*/ 198 w 199"/>
                  <a:gd name="T41" fmla="*/ 26 h 233"/>
                  <a:gd name="T42" fmla="*/ 178 w 199"/>
                  <a:gd name="T43" fmla="*/ 15 h 233"/>
                  <a:gd name="T44" fmla="*/ 159 w 199"/>
                  <a:gd name="T45" fmla="*/ 11 h 233"/>
                  <a:gd name="T46" fmla="*/ 139 w 199"/>
                  <a:gd name="T47" fmla="*/ 5 h 233"/>
                  <a:gd name="T48" fmla="*/ 125 w 199"/>
                  <a:gd name="T49" fmla="*/ 0 h 233"/>
                  <a:gd name="T50" fmla="*/ 108 w 199"/>
                  <a:gd name="T51" fmla="*/ 18 h 2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9" h="233">
                    <a:moveTo>
                      <a:pt x="108" y="18"/>
                    </a:moveTo>
                    <a:lnTo>
                      <a:pt x="97" y="37"/>
                    </a:lnTo>
                    <a:lnTo>
                      <a:pt x="91" y="60"/>
                    </a:lnTo>
                    <a:lnTo>
                      <a:pt x="90" y="74"/>
                    </a:lnTo>
                    <a:lnTo>
                      <a:pt x="61" y="111"/>
                    </a:lnTo>
                    <a:lnTo>
                      <a:pt x="33" y="149"/>
                    </a:lnTo>
                    <a:lnTo>
                      <a:pt x="16" y="186"/>
                    </a:lnTo>
                    <a:lnTo>
                      <a:pt x="0" y="206"/>
                    </a:lnTo>
                    <a:lnTo>
                      <a:pt x="0" y="218"/>
                    </a:lnTo>
                    <a:lnTo>
                      <a:pt x="10" y="232"/>
                    </a:lnTo>
                    <a:lnTo>
                      <a:pt x="33" y="231"/>
                    </a:lnTo>
                    <a:lnTo>
                      <a:pt x="49" y="231"/>
                    </a:lnTo>
                    <a:lnTo>
                      <a:pt x="69" y="224"/>
                    </a:lnTo>
                    <a:lnTo>
                      <a:pt x="88" y="193"/>
                    </a:lnTo>
                    <a:lnTo>
                      <a:pt x="119" y="158"/>
                    </a:lnTo>
                    <a:lnTo>
                      <a:pt x="136" y="150"/>
                    </a:lnTo>
                    <a:lnTo>
                      <a:pt x="143" y="118"/>
                    </a:lnTo>
                    <a:lnTo>
                      <a:pt x="159" y="93"/>
                    </a:lnTo>
                    <a:lnTo>
                      <a:pt x="180" y="68"/>
                    </a:lnTo>
                    <a:lnTo>
                      <a:pt x="186" y="52"/>
                    </a:lnTo>
                    <a:lnTo>
                      <a:pt x="198" y="26"/>
                    </a:lnTo>
                    <a:lnTo>
                      <a:pt x="178" y="15"/>
                    </a:lnTo>
                    <a:lnTo>
                      <a:pt x="159" y="11"/>
                    </a:lnTo>
                    <a:lnTo>
                      <a:pt x="139" y="5"/>
                    </a:lnTo>
                    <a:lnTo>
                      <a:pt x="125" y="0"/>
                    </a:lnTo>
                    <a:lnTo>
                      <a:pt x="108" y="1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57">
                <a:extLst>
                  <a:ext uri="{FF2B5EF4-FFF2-40B4-BE49-F238E27FC236}">
                    <a16:creationId xmlns:a16="http://schemas.microsoft.com/office/drawing/2014/main" id="{B86BBBAF-CA06-4868-B1B4-45D0709974C1}"/>
                  </a:ext>
                </a:extLst>
              </p:cNvPr>
              <p:cNvSpPr>
                <a:spLocks/>
              </p:cNvSpPr>
              <p:nvPr/>
            </p:nvSpPr>
            <p:spPr bwMode="auto">
              <a:xfrm>
                <a:off x="2136" y="3441"/>
                <a:ext cx="184" cy="54"/>
              </a:xfrm>
              <a:custGeom>
                <a:avLst/>
                <a:gdLst>
                  <a:gd name="T0" fmla="*/ 16 w 184"/>
                  <a:gd name="T1" fmla="*/ 5 h 54"/>
                  <a:gd name="T2" fmla="*/ 7 w 184"/>
                  <a:gd name="T3" fmla="*/ 18 h 54"/>
                  <a:gd name="T4" fmla="*/ 3 w 184"/>
                  <a:gd name="T5" fmla="*/ 32 h 54"/>
                  <a:gd name="T6" fmla="*/ 0 w 184"/>
                  <a:gd name="T7" fmla="*/ 49 h 54"/>
                  <a:gd name="T8" fmla="*/ 33 w 184"/>
                  <a:gd name="T9" fmla="*/ 53 h 54"/>
                  <a:gd name="T10" fmla="*/ 50 w 184"/>
                  <a:gd name="T11" fmla="*/ 48 h 54"/>
                  <a:gd name="T12" fmla="*/ 56 w 184"/>
                  <a:gd name="T13" fmla="*/ 39 h 54"/>
                  <a:gd name="T14" fmla="*/ 72 w 184"/>
                  <a:gd name="T15" fmla="*/ 48 h 54"/>
                  <a:gd name="T16" fmla="*/ 110 w 184"/>
                  <a:gd name="T17" fmla="*/ 49 h 54"/>
                  <a:gd name="T18" fmla="*/ 143 w 184"/>
                  <a:gd name="T19" fmla="*/ 50 h 54"/>
                  <a:gd name="T20" fmla="*/ 161 w 184"/>
                  <a:gd name="T21" fmla="*/ 50 h 54"/>
                  <a:gd name="T22" fmla="*/ 178 w 184"/>
                  <a:gd name="T23" fmla="*/ 40 h 54"/>
                  <a:gd name="T24" fmla="*/ 183 w 184"/>
                  <a:gd name="T25" fmla="*/ 34 h 54"/>
                  <a:gd name="T26" fmla="*/ 183 w 184"/>
                  <a:gd name="T27" fmla="*/ 20 h 54"/>
                  <a:gd name="T28" fmla="*/ 180 w 184"/>
                  <a:gd name="T29" fmla="*/ 10 h 54"/>
                  <a:gd name="T30" fmla="*/ 174 w 184"/>
                  <a:gd name="T31" fmla="*/ 5 h 54"/>
                  <a:gd name="T32" fmla="*/ 159 w 184"/>
                  <a:gd name="T33" fmla="*/ 0 h 54"/>
                  <a:gd name="T34" fmla="*/ 134 w 184"/>
                  <a:gd name="T35" fmla="*/ 0 h 54"/>
                  <a:gd name="T36" fmla="*/ 110 w 184"/>
                  <a:gd name="T37" fmla="*/ 4 h 54"/>
                  <a:gd name="T38" fmla="*/ 92 w 184"/>
                  <a:gd name="T39" fmla="*/ 8 h 54"/>
                  <a:gd name="T40" fmla="*/ 75 w 184"/>
                  <a:gd name="T41" fmla="*/ 12 h 54"/>
                  <a:gd name="T42" fmla="*/ 56 w 184"/>
                  <a:gd name="T43" fmla="*/ 11 h 54"/>
                  <a:gd name="T44" fmla="*/ 16 w 184"/>
                  <a:gd name="T45" fmla="*/ 5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4" h="54">
                    <a:moveTo>
                      <a:pt x="16" y="5"/>
                    </a:moveTo>
                    <a:lnTo>
                      <a:pt x="7" y="18"/>
                    </a:lnTo>
                    <a:lnTo>
                      <a:pt x="3" y="32"/>
                    </a:lnTo>
                    <a:lnTo>
                      <a:pt x="0" y="49"/>
                    </a:lnTo>
                    <a:lnTo>
                      <a:pt x="33" y="53"/>
                    </a:lnTo>
                    <a:lnTo>
                      <a:pt x="50" y="48"/>
                    </a:lnTo>
                    <a:lnTo>
                      <a:pt x="56" y="39"/>
                    </a:lnTo>
                    <a:lnTo>
                      <a:pt x="72" y="48"/>
                    </a:lnTo>
                    <a:lnTo>
                      <a:pt x="110" y="49"/>
                    </a:lnTo>
                    <a:lnTo>
                      <a:pt x="143" y="50"/>
                    </a:lnTo>
                    <a:lnTo>
                      <a:pt x="161" y="50"/>
                    </a:lnTo>
                    <a:lnTo>
                      <a:pt x="178" y="40"/>
                    </a:lnTo>
                    <a:lnTo>
                      <a:pt x="183" y="34"/>
                    </a:lnTo>
                    <a:lnTo>
                      <a:pt x="183" y="20"/>
                    </a:lnTo>
                    <a:lnTo>
                      <a:pt x="180" y="10"/>
                    </a:lnTo>
                    <a:lnTo>
                      <a:pt x="174" y="5"/>
                    </a:lnTo>
                    <a:lnTo>
                      <a:pt x="159" y="0"/>
                    </a:lnTo>
                    <a:lnTo>
                      <a:pt x="134" y="0"/>
                    </a:lnTo>
                    <a:lnTo>
                      <a:pt x="110" y="4"/>
                    </a:lnTo>
                    <a:lnTo>
                      <a:pt x="92" y="8"/>
                    </a:lnTo>
                    <a:lnTo>
                      <a:pt x="75" y="12"/>
                    </a:lnTo>
                    <a:lnTo>
                      <a:pt x="56" y="11"/>
                    </a:lnTo>
                    <a:lnTo>
                      <a:pt x="16" y="5"/>
                    </a:lnTo>
                  </a:path>
                </a:pathLst>
              </a:custGeom>
              <a:solidFill>
                <a:srgbClr val="402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58">
              <a:extLst>
                <a:ext uri="{FF2B5EF4-FFF2-40B4-BE49-F238E27FC236}">
                  <a16:creationId xmlns:a16="http://schemas.microsoft.com/office/drawing/2014/main" id="{569D82DC-EB41-49B7-8B9D-69BDDA17AC48}"/>
                </a:ext>
              </a:extLst>
            </p:cNvPr>
            <p:cNvGrpSpPr>
              <a:grpSpLocks/>
            </p:cNvGrpSpPr>
            <p:nvPr/>
          </p:nvGrpSpPr>
          <p:grpSpPr bwMode="auto">
            <a:xfrm>
              <a:off x="2112" y="3239"/>
              <a:ext cx="223" cy="266"/>
              <a:chOff x="2112" y="3239"/>
              <a:chExt cx="223" cy="266"/>
            </a:xfrm>
          </p:grpSpPr>
          <p:sp>
            <p:nvSpPr>
              <p:cNvPr id="43" name="Freeform 59">
                <a:extLst>
                  <a:ext uri="{FF2B5EF4-FFF2-40B4-BE49-F238E27FC236}">
                    <a16:creationId xmlns:a16="http://schemas.microsoft.com/office/drawing/2014/main" id="{01D14173-657B-4143-B8CA-3FEFBF1C5D04}"/>
                  </a:ext>
                </a:extLst>
              </p:cNvPr>
              <p:cNvSpPr>
                <a:spLocks/>
              </p:cNvSpPr>
              <p:nvPr/>
            </p:nvSpPr>
            <p:spPr bwMode="auto">
              <a:xfrm>
                <a:off x="2123" y="3239"/>
                <a:ext cx="212" cy="225"/>
              </a:xfrm>
              <a:custGeom>
                <a:avLst/>
                <a:gdLst>
                  <a:gd name="T0" fmla="*/ 110 w 212"/>
                  <a:gd name="T1" fmla="*/ 18 h 225"/>
                  <a:gd name="T2" fmla="*/ 97 w 212"/>
                  <a:gd name="T3" fmla="*/ 39 h 225"/>
                  <a:gd name="T4" fmla="*/ 91 w 212"/>
                  <a:gd name="T5" fmla="*/ 58 h 225"/>
                  <a:gd name="T6" fmla="*/ 94 w 212"/>
                  <a:gd name="T7" fmla="*/ 73 h 225"/>
                  <a:gd name="T8" fmla="*/ 63 w 212"/>
                  <a:gd name="T9" fmla="*/ 109 h 225"/>
                  <a:gd name="T10" fmla="*/ 35 w 212"/>
                  <a:gd name="T11" fmla="*/ 150 h 225"/>
                  <a:gd name="T12" fmla="*/ 17 w 212"/>
                  <a:gd name="T13" fmla="*/ 185 h 225"/>
                  <a:gd name="T14" fmla="*/ 0 w 212"/>
                  <a:gd name="T15" fmla="*/ 206 h 225"/>
                  <a:gd name="T16" fmla="*/ 2 w 212"/>
                  <a:gd name="T17" fmla="*/ 217 h 225"/>
                  <a:gd name="T18" fmla="*/ 36 w 212"/>
                  <a:gd name="T19" fmla="*/ 224 h 225"/>
                  <a:gd name="T20" fmla="*/ 71 w 212"/>
                  <a:gd name="T21" fmla="*/ 222 h 225"/>
                  <a:gd name="T22" fmla="*/ 91 w 212"/>
                  <a:gd name="T23" fmla="*/ 194 h 225"/>
                  <a:gd name="T24" fmla="*/ 120 w 212"/>
                  <a:gd name="T25" fmla="*/ 156 h 225"/>
                  <a:gd name="T26" fmla="*/ 137 w 212"/>
                  <a:gd name="T27" fmla="*/ 151 h 225"/>
                  <a:gd name="T28" fmla="*/ 144 w 212"/>
                  <a:gd name="T29" fmla="*/ 119 h 225"/>
                  <a:gd name="T30" fmla="*/ 161 w 212"/>
                  <a:gd name="T31" fmla="*/ 93 h 225"/>
                  <a:gd name="T32" fmla="*/ 190 w 212"/>
                  <a:gd name="T33" fmla="*/ 65 h 225"/>
                  <a:gd name="T34" fmla="*/ 211 w 212"/>
                  <a:gd name="T35" fmla="*/ 36 h 225"/>
                  <a:gd name="T36" fmla="*/ 179 w 212"/>
                  <a:gd name="T37" fmla="*/ 27 h 225"/>
                  <a:gd name="T38" fmla="*/ 156 w 212"/>
                  <a:gd name="T39" fmla="*/ 20 h 225"/>
                  <a:gd name="T40" fmla="*/ 141 w 212"/>
                  <a:gd name="T41" fmla="*/ 7 h 225"/>
                  <a:gd name="T42" fmla="*/ 127 w 212"/>
                  <a:gd name="T43" fmla="*/ 0 h 225"/>
                  <a:gd name="T44" fmla="*/ 110 w 212"/>
                  <a:gd name="T45" fmla="*/ 18 h 2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2" h="225">
                    <a:moveTo>
                      <a:pt x="110" y="18"/>
                    </a:moveTo>
                    <a:lnTo>
                      <a:pt x="97" y="39"/>
                    </a:lnTo>
                    <a:lnTo>
                      <a:pt x="91" y="58"/>
                    </a:lnTo>
                    <a:lnTo>
                      <a:pt x="94" y="73"/>
                    </a:lnTo>
                    <a:lnTo>
                      <a:pt x="63" y="109"/>
                    </a:lnTo>
                    <a:lnTo>
                      <a:pt x="35" y="150"/>
                    </a:lnTo>
                    <a:lnTo>
                      <a:pt x="17" y="185"/>
                    </a:lnTo>
                    <a:lnTo>
                      <a:pt x="0" y="206"/>
                    </a:lnTo>
                    <a:lnTo>
                      <a:pt x="2" y="217"/>
                    </a:lnTo>
                    <a:lnTo>
                      <a:pt x="36" y="224"/>
                    </a:lnTo>
                    <a:lnTo>
                      <a:pt x="71" y="222"/>
                    </a:lnTo>
                    <a:lnTo>
                      <a:pt x="91" y="194"/>
                    </a:lnTo>
                    <a:lnTo>
                      <a:pt x="120" y="156"/>
                    </a:lnTo>
                    <a:lnTo>
                      <a:pt x="137" y="151"/>
                    </a:lnTo>
                    <a:lnTo>
                      <a:pt x="144" y="119"/>
                    </a:lnTo>
                    <a:lnTo>
                      <a:pt x="161" y="93"/>
                    </a:lnTo>
                    <a:lnTo>
                      <a:pt x="190" y="65"/>
                    </a:lnTo>
                    <a:lnTo>
                      <a:pt x="211" y="36"/>
                    </a:lnTo>
                    <a:lnTo>
                      <a:pt x="179" y="27"/>
                    </a:lnTo>
                    <a:lnTo>
                      <a:pt x="156" y="20"/>
                    </a:lnTo>
                    <a:lnTo>
                      <a:pt x="141" y="7"/>
                    </a:lnTo>
                    <a:lnTo>
                      <a:pt x="127" y="0"/>
                    </a:lnTo>
                    <a:lnTo>
                      <a:pt x="110" y="1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60">
                <a:extLst>
                  <a:ext uri="{FF2B5EF4-FFF2-40B4-BE49-F238E27FC236}">
                    <a16:creationId xmlns:a16="http://schemas.microsoft.com/office/drawing/2014/main" id="{48EC1950-6515-4C2B-97D1-3549378FD96D}"/>
                  </a:ext>
                </a:extLst>
              </p:cNvPr>
              <p:cNvSpPr>
                <a:spLocks/>
              </p:cNvSpPr>
              <p:nvPr/>
            </p:nvSpPr>
            <p:spPr bwMode="auto">
              <a:xfrm>
                <a:off x="2112" y="3448"/>
                <a:ext cx="197" cy="57"/>
              </a:xfrm>
              <a:custGeom>
                <a:avLst/>
                <a:gdLst>
                  <a:gd name="T0" fmla="*/ 17 w 197"/>
                  <a:gd name="T1" fmla="*/ 3 h 57"/>
                  <a:gd name="T2" fmla="*/ 4 w 197"/>
                  <a:gd name="T3" fmla="*/ 18 h 57"/>
                  <a:gd name="T4" fmla="*/ 2 w 197"/>
                  <a:gd name="T5" fmla="*/ 33 h 57"/>
                  <a:gd name="T6" fmla="*/ 0 w 197"/>
                  <a:gd name="T7" fmla="*/ 52 h 57"/>
                  <a:gd name="T8" fmla="*/ 30 w 197"/>
                  <a:gd name="T9" fmla="*/ 56 h 57"/>
                  <a:gd name="T10" fmla="*/ 51 w 197"/>
                  <a:gd name="T11" fmla="*/ 51 h 57"/>
                  <a:gd name="T12" fmla="*/ 59 w 197"/>
                  <a:gd name="T13" fmla="*/ 41 h 57"/>
                  <a:gd name="T14" fmla="*/ 76 w 197"/>
                  <a:gd name="T15" fmla="*/ 50 h 57"/>
                  <a:gd name="T16" fmla="*/ 114 w 197"/>
                  <a:gd name="T17" fmla="*/ 53 h 57"/>
                  <a:gd name="T18" fmla="*/ 149 w 197"/>
                  <a:gd name="T19" fmla="*/ 54 h 57"/>
                  <a:gd name="T20" fmla="*/ 170 w 197"/>
                  <a:gd name="T21" fmla="*/ 53 h 57"/>
                  <a:gd name="T22" fmla="*/ 188 w 197"/>
                  <a:gd name="T23" fmla="*/ 44 h 57"/>
                  <a:gd name="T24" fmla="*/ 196 w 197"/>
                  <a:gd name="T25" fmla="*/ 35 h 57"/>
                  <a:gd name="T26" fmla="*/ 194 w 197"/>
                  <a:gd name="T27" fmla="*/ 22 h 57"/>
                  <a:gd name="T28" fmla="*/ 191 w 197"/>
                  <a:gd name="T29" fmla="*/ 11 h 57"/>
                  <a:gd name="T30" fmla="*/ 185 w 197"/>
                  <a:gd name="T31" fmla="*/ 4 h 57"/>
                  <a:gd name="T32" fmla="*/ 167 w 197"/>
                  <a:gd name="T33" fmla="*/ 0 h 57"/>
                  <a:gd name="T34" fmla="*/ 145 w 197"/>
                  <a:gd name="T35" fmla="*/ 1 h 57"/>
                  <a:gd name="T36" fmla="*/ 117 w 197"/>
                  <a:gd name="T37" fmla="*/ 4 h 57"/>
                  <a:gd name="T38" fmla="*/ 96 w 197"/>
                  <a:gd name="T39" fmla="*/ 9 h 57"/>
                  <a:gd name="T40" fmla="*/ 81 w 197"/>
                  <a:gd name="T41" fmla="*/ 11 h 57"/>
                  <a:gd name="T42" fmla="*/ 59 w 197"/>
                  <a:gd name="T43" fmla="*/ 10 h 57"/>
                  <a:gd name="T44" fmla="*/ 17 w 197"/>
                  <a:gd name="T45" fmla="*/ 3 h 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7" h="57">
                    <a:moveTo>
                      <a:pt x="17" y="3"/>
                    </a:moveTo>
                    <a:lnTo>
                      <a:pt x="4" y="18"/>
                    </a:lnTo>
                    <a:lnTo>
                      <a:pt x="2" y="33"/>
                    </a:lnTo>
                    <a:lnTo>
                      <a:pt x="0" y="52"/>
                    </a:lnTo>
                    <a:lnTo>
                      <a:pt x="30" y="56"/>
                    </a:lnTo>
                    <a:lnTo>
                      <a:pt x="51" y="51"/>
                    </a:lnTo>
                    <a:lnTo>
                      <a:pt x="59" y="41"/>
                    </a:lnTo>
                    <a:lnTo>
                      <a:pt x="76" y="50"/>
                    </a:lnTo>
                    <a:lnTo>
                      <a:pt x="114" y="53"/>
                    </a:lnTo>
                    <a:lnTo>
                      <a:pt x="149" y="54"/>
                    </a:lnTo>
                    <a:lnTo>
                      <a:pt x="170" y="53"/>
                    </a:lnTo>
                    <a:lnTo>
                      <a:pt x="188" y="44"/>
                    </a:lnTo>
                    <a:lnTo>
                      <a:pt x="196" y="35"/>
                    </a:lnTo>
                    <a:lnTo>
                      <a:pt x="194" y="22"/>
                    </a:lnTo>
                    <a:lnTo>
                      <a:pt x="191" y="11"/>
                    </a:lnTo>
                    <a:lnTo>
                      <a:pt x="185" y="4"/>
                    </a:lnTo>
                    <a:lnTo>
                      <a:pt x="167" y="0"/>
                    </a:lnTo>
                    <a:lnTo>
                      <a:pt x="145" y="1"/>
                    </a:lnTo>
                    <a:lnTo>
                      <a:pt x="117" y="4"/>
                    </a:lnTo>
                    <a:lnTo>
                      <a:pt x="96" y="9"/>
                    </a:lnTo>
                    <a:lnTo>
                      <a:pt x="81" y="11"/>
                    </a:lnTo>
                    <a:lnTo>
                      <a:pt x="59" y="10"/>
                    </a:lnTo>
                    <a:lnTo>
                      <a:pt x="17" y="3"/>
                    </a:lnTo>
                  </a:path>
                </a:pathLst>
              </a:custGeom>
              <a:solidFill>
                <a:srgbClr val="603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 name="Freeform 61">
              <a:extLst>
                <a:ext uri="{FF2B5EF4-FFF2-40B4-BE49-F238E27FC236}">
                  <a16:creationId xmlns:a16="http://schemas.microsoft.com/office/drawing/2014/main" id="{E2C09145-814D-41D6-81F1-B1B52CB8AD4B}"/>
                </a:ext>
              </a:extLst>
            </p:cNvPr>
            <p:cNvSpPr>
              <a:spLocks/>
            </p:cNvSpPr>
            <p:nvPr/>
          </p:nvSpPr>
          <p:spPr bwMode="auto">
            <a:xfrm>
              <a:off x="2207" y="3033"/>
              <a:ext cx="298" cy="291"/>
            </a:xfrm>
            <a:custGeom>
              <a:avLst/>
              <a:gdLst>
                <a:gd name="T0" fmla="*/ 71 w 298"/>
                <a:gd name="T1" fmla="*/ 112 h 291"/>
                <a:gd name="T2" fmla="*/ 69 w 298"/>
                <a:gd name="T3" fmla="*/ 127 h 291"/>
                <a:gd name="T4" fmla="*/ 61 w 298"/>
                <a:gd name="T5" fmla="*/ 140 h 291"/>
                <a:gd name="T6" fmla="*/ 52 w 298"/>
                <a:gd name="T7" fmla="*/ 156 h 291"/>
                <a:gd name="T8" fmla="*/ 38 w 298"/>
                <a:gd name="T9" fmla="*/ 171 h 291"/>
                <a:gd name="T10" fmla="*/ 25 w 298"/>
                <a:gd name="T11" fmla="*/ 179 h 291"/>
                <a:gd name="T12" fmla="*/ 0 w 298"/>
                <a:gd name="T13" fmla="*/ 195 h 291"/>
                <a:gd name="T14" fmla="*/ 12 w 298"/>
                <a:gd name="T15" fmla="*/ 213 h 291"/>
                <a:gd name="T16" fmla="*/ 35 w 298"/>
                <a:gd name="T17" fmla="*/ 220 h 291"/>
                <a:gd name="T18" fmla="*/ 53 w 298"/>
                <a:gd name="T19" fmla="*/ 225 h 291"/>
                <a:gd name="T20" fmla="*/ 69 w 298"/>
                <a:gd name="T21" fmla="*/ 239 h 291"/>
                <a:gd name="T22" fmla="*/ 83 w 298"/>
                <a:gd name="T23" fmla="*/ 263 h 291"/>
                <a:gd name="T24" fmla="*/ 91 w 298"/>
                <a:gd name="T25" fmla="*/ 276 h 291"/>
                <a:gd name="T26" fmla="*/ 106 w 298"/>
                <a:gd name="T27" fmla="*/ 284 h 291"/>
                <a:gd name="T28" fmla="*/ 126 w 298"/>
                <a:gd name="T29" fmla="*/ 290 h 291"/>
                <a:gd name="T30" fmla="*/ 127 w 298"/>
                <a:gd name="T31" fmla="*/ 277 h 291"/>
                <a:gd name="T32" fmla="*/ 133 w 298"/>
                <a:gd name="T33" fmla="*/ 239 h 291"/>
                <a:gd name="T34" fmla="*/ 148 w 298"/>
                <a:gd name="T35" fmla="*/ 207 h 291"/>
                <a:gd name="T36" fmla="*/ 157 w 298"/>
                <a:gd name="T37" fmla="*/ 180 h 291"/>
                <a:gd name="T38" fmla="*/ 162 w 298"/>
                <a:gd name="T39" fmla="*/ 153 h 291"/>
                <a:gd name="T40" fmla="*/ 163 w 298"/>
                <a:gd name="T41" fmla="*/ 123 h 291"/>
                <a:gd name="T42" fmla="*/ 162 w 298"/>
                <a:gd name="T43" fmla="*/ 90 h 291"/>
                <a:gd name="T44" fmla="*/ 183 w 298"/>
                <a:gd name="T45" fmla="*/ 79 h 291"/>
                <a:gd name="T46" fmla="*/ 250 w 298"/>
                <a:gd name="T47" fmla="*/ 64 h 291"/>
                <a:gd name="T48" fmla="*/ 297 w 298"/>
                <a:gd name="T49" fmla="*/ 48 h 291"/>
                <a:gd name="T50" fmla="*/ 295 w 298"/>
                <a:gd name="T51" fmla="*/ 33 h 291"/>
                <a:gd name="T52" fmla="*/ 293 w 298"/>
                <a:gd name="T53" fmla="*/ 10 h 291"/>
                <a:gd name="T54" fmla="*/ 295 w 298"/>
                <a:gd name="T55" fmla="*/ 0 h 291"/>
                <a:gd name="T56" fmla="*/ 275 w 298"/>
                <a:gd name="T57" fmla="*/ 5 h 291"/>
                <a:gd name="T58" fmla="*/ 257 w 298"/>
                <a:gd name="T59" fmla="*/ 14 h 291"/>
                <a:gd name="T60" fmla="*/ 237 w 298"/>
                <a:gd name="T61" fmla="*/ 20 h 291"/>
                <a:gd name="T62" fmla="*/ 221 w 298"/>
                <a:gd name="T63" fmla="*/ 24 h 291"/>
                <a:gd name="T64" fmla="*/ 199 w 298"/>
                <a:gd name="T65" fmla="*/ 28 h 291"/>
                <a:gd name="T66" fmla="*/ 166 w 298"/>
                <a:gd name="T67" fmla="*/ 41 h 291"/>
                <a:gd name="T68" fmla="*/ 140 w 298"/>
                <a:gd name="T69" fmla="*/ 42 h 291"/>
                <a:gd name="T70" fmla="*/ 114 w 298"/>
                <a:gd name="T71" fmla="*/ 51 h 291"/>
                <a:gd name="T72" fmla="*/ 83 w 298"/>
                <a:gd name="T73" fmla="*/ 61 h 291"/>
                <a:gd name="T74" fmla="*/ 64 w 298"/>
                <a:gd name="T75" fmla="*/ 77 h 291"/>
                <a:gd name="T76" fmla="*/ 64 w 298"/>
                <a:gd name="T77" fmla="*/ 92 h 291"/>
                <a:gd name="T78" fmla="*/ 71 w 298"/>
                <a:gd name="T79" fmla="*/ 112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8" h="291">
                  <a:moveTo>
                    <a:pt x="71" y="112"/>
                  </a:moveTo>
                  <a:lnTo>
                    <a:pt x="69" y="127"/>
                  </a:lnTo>
                  <a:lnTo>
                    <a:pt x="61" y="140"/>
                  </a:lnTo>
                  <a:lnTo>
                    <a:pt x="52" y="156"/>
                  </a:lnTo>
                  <a:lnTo>
                    <a:pt x="38" y="171"/>
                  </a:lnTo>
                  <a:lnTo>
                    <a:pt x="25" y="179"/>
                  </a:lnTo>
                  <a:lnTo>
                    <a:pt x="0" y="195"/>
                  </a:lnTo>
                  <a:lnTo>
                    <a:pt x="12" y="213"/>
                  </a:lnTo>
                  <a:lnTo>
                    <a:pt x="35" y="220"/>
                  </a:lnTo>
                  <a:lnTo>
                    <a:pt x="53" y="225"/>
                  </a:lnTo>
                  <a:lnTo>
                    <a:pt x="69" y="239"/>
                  </a:lnTo>
                  <a:lnTo>
                    <a:pt x="83" y="263"/>
                  </a:lnTo>
                  <a:lnTo>
                    <a:pt x="91" y="276"/>
                  </a:lnTo>
                  <a:lnTo>
                    <a:pt x="106" y="284"/>
                  </a:lnTo>
                  <a:lnTo>
                    <a:pt x="126" y="290"/>
                  </a:lnTo>
                  <a:lnTo>
                    <a:pt x="127" y="277"/>
                  </a:lnTo>
                  <a:lnTo>
                    <a:pt x="133" y="239"/>
                  </a:lnTo>
                  <a:lnTo>
                    <a:pt x="148" y="207"/>
                  </a:lnTo>
                  <a:lnTo>
                    <a:pt x="157" y="180"/>
                  </a:lnTo>
                  <a:lnTo>
                    <a:pt x="162" y="153"/>
                  </a:lnTo>
                  <a:lnTo>
                    <a:pt x="163" y="123"/>
                  </a:lnTo>
                  <a:lnTo>
                    <a:pt x="162" y="90"/>
                  </a:lnTo>
                  <a:lnTo>
                    <a:pt x="183" y="79"/>
                  </a:lnTo>
                  <a:lnTo>
                    <a:pt x="250" y="64"/>
                  </a:lnTo>
                  <a:lnTo>
                    <a:pt x="297" y="48"/>
                  </a:lnTo>
                  <a:lnTo>
                    <a:pt x="295" y="33"/>
                  </a:lnTo>
                  <a:lnTo>
                    <a:pt x="293" y="10"/>
                  </a:lnTo>
                  <a:lnTo>
                    <a:pt x="295" y="0"/>
                  </a:lnTo>
                  <a:lnTo>
                    <a:pt x="275" y="5"/>
                  </a:lnTo>
                  <a:lnTo>
                    <a:pt x="257" y="14"/>
                  </a:lnTo>
                  <a:lnTo>
                    <a:pt x="237" y="20"/>
                  </a:lnTo>
                  <a:lnTo>
                    <a:pt x="221" y="24"/>
                  </a:lnTo>
                  <a:lnTo>
                    <a:pt x="199" y="28"/>
                  </a:lnTo>
                  <a:lnTo>
                    <a:pt x="166" y="41"/>
                  </a:lnTo>
                  <a:lnTo>
                    <a:pt x="140" y="42"/>
                  </a:lnTo>
                  <a:lnTo>
                    <a:pt x="114" y="51"/>
                  </a:lnTo>
                  <a:lnTo>
                    <a:pt x="83" y="61"/>
                  </a:lnTo>
                  <a:lnTo>
                    <a:pt x="64" y="77"/>
                  </a:lnTo>
                  <a:lnTo>
                    <a:pt x="64" y="92"/>
                  </a:lnTo>
                  <a:lnTo>
                    <a:pt x="71" y="112"/>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 name="Group 62">
              <a:extLst>
                <a:ext uri="{FF2B5EF4-FFF2-40B4-BE49-F238E27FC236}">
                  <a16:creationId xmlns:a16="http://schemas.microsoft.com/office/drawing/2014/main" id="{7FB83B18-2FA8-489A-AD48-873E0B0C08E8}"/>
                </a:ext>
              </a:extLst>
            </p:cNvPr>
            <p:cNvGrpSpPr>
              <a:grpSpLocks/>
            </p:cNvGrpSpPr>
            <p:nvPr/>
          </p:nvGrpSpPr>
          <p:grpSpPr bwMode="auto">
            <a:xfrm>
              <a:off x="2484" y="2991"/>
              <a:ext cx="96" cy="98"/>
              <a:chOff x="2484" y="2991"/>
              <a:chExt cx="96" cy="98"/>
            </a:xfrm>
          </p:grpSpPr>
          <p:sp>
            <p:nvSpPr>
              <p:cNvPr id="40" name="Freeform 63">
                <a:extLst>
                  <a:ext uri="{FF2B5EF4-FFF2-40B4-BE49-F238E27FC236}">
                    <a16:creationId xmlns:a16="http://schemas.microsoft.com/office/drawing/2014/main" id="{1FF4C70D-904B-42B0-833E-54428E449B90}"/>
                  </a:ext>
                </a:extLst>
              </p:cNvPr>
              <p:cNvSpPr>
                <a:spLocks/>
              </p:cNvSpPr>
              <p:nvPr/>
            </p:nvSpPr>
            <p:spPr bwMode="auto">
              <a:xfrm>
                <a:off x="2484" y="2991"/>
                <a:ext cx="96" cy="98"/>
              </a:xfrm>
              <a:custGeom>
                <a:avLst/>
                <a:gdLst>
                  <a:gd name="T0" fmla="*/ 7 w 96"/>
                  <a:gd name="T1" fmla="*/ 68 h 98"/>
                  <a:gd name="T2" fmla="*/ 31 w 96"/>
                  <a:gd name="T3" fmla="*/ 59 h 98"/>
                  <a:gd name="T4" fmla="*/ 33 w 96"/>
                  <a:gd name="T5" fmla="*/ 57 h 98"/>
                  <a:gd name="T6" fmla="*/ 29 w 96"/>
                  <a:gd name="T7" fmla="*/ 47 h 98"/>
                  <a:gd name="T8" fmla="*/ 25 w 96"/>
                  <a:gd name="T9" fmla="*/ 31 h 98"/>
                  <a:gd name="T10" fmla="*/ 22 w 96"/>
                  <a:gd name="T11" fmla="*/ 24 h 98"/>
                  <a:gd name="T12" fmla="*/ 21 w 96"/>
                  <a:gd name="T13" fmla="*/ 18 h 98"/>
                  <a:gd name="T14" fmla="*/ 27 w 96"/>
                  <a:gd name="T15" fmla="*/ 15 h 98"/>
                  <a:gd name="T16" fmla="*/ 56 w 96"/>
                  <a:gd name="T17" fmla="*/ 5 h 98"/>
                  <a:gd name="T18" fmla="*/ 72 w 96"/>
                  <a:gd name="T19" fmla="*/ 1 h 98"/>
                  <a:gd name="T20" fmla="*/ 75 w 96"/>
                  <a:gd name="T21" fmla="*/ 0 h 98"/>
                  <a:gd name="T22" fmla="*/ 79 w 96"/>
                  <a:gd name="T23" fmla="*/ 4 h 98"/>
                  <a:gd name="T24" fmla="*/ 80 w 96"/>
                  <a:gd name="T25" fmla="*/ 7 h 98"/>
                  <a:gd name="T26" fmla="*/ 74 w 96"/>
                  <a:gd name="T27" fmla="*/ 10 h 98"/>
                  <a:gd name="T28" fmla="*/ 70 w 96"/>
                  <a:gd name="T29" fmla="*/ 13 h 98"/>
                  <a:gd name="T30" fmla="*/ 78 w 96"/>
                  <a:gd name="T31" fmla="*/ 10 h 98"/>
                  <a:gd name="T32" fmla="*/ 86 w 96"/>
                  <a:gd name="T33" fmla="*/ 9 h 98"/>
                  <a:gd name="T34" fmla="*/ 92 w 96"/>
                  <a:gd name="T35" fmla="*/ 10 h 98"/>
                  <a:gd name="T36" fmla="*/ 92 w 96"/>
                  <a:gd name="T37" fmla="*/ 15 h 98"/>
                  <a:gd name="T38" fmla="*/ 91 w 96"/>
                  <a:gd name="T39" fmla="*/ 18 h 98"/>
                  <a:gd name="T40" fmla="*/ 90 w 96"/>
                  <a:gd name="T41" fmla="*/ 20 h 98"/>
                  <a:gd name="T42" fmla="*/ 82 w 96"/>
                  <a:gd name="T43" fmla="*/ 24 h 98"/>
                  <a:gd name="T44" fmla="*/ 75 w 96"/>
                  <a:gd name="T45" fmla="*/ 25 h 98"/>
                  <a:gd name="T46" fmla="*/ 87 w 96"/>
                  <a:gd name="T47" fmla="*/ 25 h 98"/>
                  <a:gd name="T48" fmla="*/ 93 w 96"/>
                  <a:gd name="T49" fmla="*/ 27 h 98"/>
                  <a:gd name="T50" fmla="*/ 94 w 96"/>
                  <a:gd name="T51" fmla="*/ 32 h 98"/>
                  <a:gd name="T52" fmla="*/ 95 w 96"/>
                  <a:gd name="T53" fmla="*/ 37 h 98"/>
                  <a:gd name="T54" fmla="*/ 94 w 96"/>
                  <a:gd name="T55" fmla="*/ 39 h 98"/>
                  <a:gd name="T56" fmla="*/ 82 w 96"/>
                  <a:gd name="T57" fmla="*/ 42 h 98"/>
                  <a:gd name="T58" fmla="*/ 74 w 96"/>
                  <a:gd name="T59" fmla="*/ 42 h 98"/>
                  <a:gd name="T60" fmla="*/ 62 w 96"/>
                  <a:gd name="T61" fmla="*/ 45 h 98"/>
                  <a:gd name="T62" fmla="*/ 59 w 96"/>
                  <a:gd name="T63" fmla="*/ 48 h 98"/>
                  <a:gd name="T64" fmla="*/ 58 w 96"/>
                  <a:gd name="T65" fmla="*/ 52 h 98"/>
                  <a:gd name="T66" fmla="*/ 59 w 96"/>
                  <a:gd name="T67" fmla="*/ 63 h 98"/>
                  <a:gd name="T68" fmla="*/ 68 w 96"/>
                  <a:gd name="T69" fmla="*/ 75 h 98"/>
                  <a:gd name="T70" fmla="*/ 73 w 96"/>
                  <a:gd name="T71" fmla="*/ 88 h 98"/>
                  <a:gd name="T72" fmla="*/ 73 w 96"/>
                  <a:gd name="T73" fmla="*/ 94 h 98"/>
                  <a:gd name="T74" fmla="*/ 64 w 96"/>
                  <a:gd name="T75" fmla="*/ 97 h 98"/>
                  <a:gd name="T76" fmla="*/ 57 w 96"/>
                  <a:gd name="T77" fmla="*/ 95 h 98"/>
                  <a:gd name="T78" fmla="*/ 52 w 96"/>
                  <a:gd name="T79" fmla="*/ 92 h 98"/>
                  <a:gd name="T80" fmla="*/ 47 w 96"/>
                  <a:gd name="T81" fmla="*/ 82 h 98"/>
                  <a:gd name="T82" fmla="*/ 47 w 96"/>
                  <a:gd name="T83" fmla="*/ 80 h 98"/>
                  <a:gd name="T84" fmla="*/ 38 w 96"/>
                  <a:gd name="T85" fmla="*/ 81 h 98"/>
                  <a:gd name="T86" fmla="*/ 22 w 96"/>
                  <a:gd name="T87" fmla="*/ 91 h 98"/>
                  <a:gd name="T88" fmla="*/ 3 w 96"/>
                  <a:gd name="T89" fmla="*/ 97 h 98"/>
                  <a:gd name="T90" fmla="*/ 0 w 96"/>
                  <a:gd name="T91" fmla="*/ 71 h 98"/>
                  <a:gd name="T92" fmla="*/ 7 w 96"/>
                  <a:gd name="T93" fmla="*/ 68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6" h="98">
                    <a:moveTo>
                      <a:pt x="7" y="68"/>
                    </a:moveTo>
                    <a:lnTo>
                      <a:pt x="31" y="59"/>
                    </a:lnTo>
                    <a:lnTo>
                      <a:pt x="33" y="57"/>
                    </a:lnTo>
                    <a:lnTo>
                      <a:pt x="29" y="47"/>
                    </a:lnTo>
                    <a:lnTo>
                      <a:pt x="25" y="31"/>
                    </a:lnTo>
                    <a:lnTo>
                      <a:pt x="22" y="24"/>
                    </a:lnTo>
                    <a:lnTo>
                      <a:pt x="21" y="18"/>
                    </a:lnTo>
                    <a:lnTo>
                      <a:pt x="27" y="15"/>
                    </a:lnTo>
                    <a:lnTo>
                      <a:pt x="56" y="5"/>
                    </a:lnTo>
                    <a:lnTo>
                      <a:pt x="72" y="1"/>
                    </a:lnTo>
                    <a:lnTo>
                      <a:pt x="75" y="0"/>
                    </a:lnTo>
                    <a:lnTo>
                      <a:pt x="79" y="4"/>
                    </a:lnTo>
                    <a:lnTo>
                      <a:pt x="80" y="7"/>
                    </a:lnTo>
                    <a:lnTo>
                      <a:pt x="74" y="10"/>
                    </a:lnTo>
                    <a:lnTo>
                      <a:pt x="70" y="13"/>
                    </a:lnTo>
                    <a:lnTo>
                      <a:pt x="78" y="10"/>
                    </a:lnTo>
                    <a:lnTo>
                      <a:pt x="86" y="9"/>
                    </a:lnTo>
                    <a:lnTo>
                      <a:pt x="92" y="10"/>
                    </a:lnTo>
                    <a:lnTo>
                      <a:pt x="92" y="15"/>
                    </a:lnTo>
                    <a:lnTo>
                      <a:pt x="91" y="18"/>
                    </a:lnTo>
                    <a:lnTo>
                      <a:pt x="90" y="20"/>
                    </a:lnTo>
                    <a:lnTo>
                      <a:pt x="82" y="24"/>
                    </a:lnTo>
                    <a:lnTo>
                      <a:pt x="75" y="25"/>
                    </a:lnTo>
                    <a:lnTo>
                      <a:pt x="87" y="25"/>
                    </a:lnTo>
                    <a:lnTo>
                      <a:pt x="93" y="27"/>
                    </a:lnTo>
                    <a:lnTo>
                      <a:pt x="94" y="32"/>
                    </a:lnTo>
                    <a:lnTo>
                      <a:pt x="95" y="37"/>
                    </a:lnTo>
                    <a:lnTo>
                      <a:pt x="94" y="39"/>
                    </a:lnTo>
                    <a:lnTo>
                      <a:pt x="82" y="42"/>
                    </a:lnTo>
                    <a:lnTo>
                      <a:pt x="74" y="42"/>
                    </a:lnTo>
                    <a:lnTo>
                      <a:pt x="62" y="45"/>
                    </a:lnTo>
                    <a:lnTo>
                      <a:pt x="59" y="48"/>
                    </a:lnTo>
                    <a:lnTo>
                      <a:pt x="58" y="52"/>
                    </a:lnTo>
                    <a:lnTo>
                      <a:pt x="59" y="63"/>
                    </a:lnTo>
                    <a:lnTo>
                      <a:pt x="68" y="75"/>
                    </a:lnTo>
                    <a:lnTo>
                      <a:pt x="73" y="88"/>
                    </a:lnTo>
                    <a:lnTo>
                      <a:pt x="73" y="94"/>
                    </a:lnTo>
                    <a:lnTo>
                      <a:pt x="64" y="97"/>
                    </a:lnTo>
                    <a:lnTo>
                      <a:pt x="57" y="95"/>
                    </a:lnTo>
                    <a:lnTo>
                      <a:pt x="52" y="92"/>
                    </a:lnTo>
                    <a:lnTo>
                      <a:pt x="47" y="82"/>
                    </a:lnTo>
                    <a:lnTo>
                      <a:pt x="47" y="80"/>
                    </a:lnTo>
                    <a:lnTo>
                      <a:pt x="38" y="81"/>
                    </a:lnTo>
                    <a:lnTo>
                      <a:pt x="22" y="91"/>
                    </a:lnTo>
                    <a:lnTo>
                      <a:pt x="3" y="97"/>
                    </a:lnTo>
                    <a:lnTo>
                      <a:pt x="0" y="71"/>
                    </a:lnTo>
                    <a:lnTo>
                      <a:pt x="7" y="68"/>
                    </a:lnTo>
                  </a:path>
                </a:pathLst>
              </a:custGeom>
              <a:solidFill>
                <a:srgbClr val="FFE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64">
                <a:extLst>
                  <a:ext uri="{FF2B5EF4-FFF2-40B4-BE49-F238E27FC236}">
                    <a16:creationId xmlns:a16="http://schemas.microsoft.com/office/drawing/2014/main" id="{63878F4B-DE5C-424A-B4A5-3B509237B38B}"/>
                  </a:ext>
                </a:extLst>
              </p:cNvPr>
              <p:cNvSpPr>
                <a:spLocks/>
              </p:cNvSpPr>
              <p:nvPr/>
            </p:nvSpPr>
            <p:spPr bwMode="auto">
              <a:xfrm>
                <a:off x="2531" y="3004"/>
                <a:ext cx="23" cy="6"/>
              </a:xfrm>
              <a:custGeom>
                <a:avLst/>
                <a:gdLst>
                  <a:gd name="T0" fmla="*/ 22 w 23"/>
                  <a:gd name="T1" fmla="*/ 0 h 6"/>
                  <a:gd name="T2" fmla="*/ 7 w 23"/>
                  <a:gd name="T3" fmla="*/ 2 h 6"/>
                  <a:gd name="T4" fmla="*/ 0 w 23"/>
                  <a:gd name="T5" fmla="*/ 5 h 6"/>
                  <a:gd name="T6" fmla="*/ 0 60000 65536"/>
                  <a:gd name="T7" fmla="*/ 0 60000 65536"/>
                  <a:gd name="T8" fmla="*/ 0 60000 65536"/>
                </a:gdLst>
                <a:ahLst/>
                <a:cxnLst>
                  <a:cxn ang="T6">
                    <a:pos x="T0" y="T1"/>
                  </a:cxn>
                  <a:cxn ang="T7">
                    <a:pos x="T2" y="T3"/>
                  </a:cxn>
                  <a:cxn ang="T8">
                    <a:pos x="T4" y="T5"/>
                  </a:cxn>
                </a:cxnLst>
                <a:rect l="0" t="0" r="r" b="b"/>
                <a:pathLst>
                  <a:path w="23" h="6">
                    <a:moveTo>
                      <a:pt x="22" y="0"/>
                    </a:moveTo>
                    <a:lnTo>
                      <a:pt x="7" y="2"/>
                    </a:lnTo>
                    <a:lnTo>
                      <a:pt x="0" y="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65">
                <a:extLst>
                  <a:ext uri="{FF2B5EF4-FFF2-40B4-BE49-F238E27FC236}">
                    <a16:creationId xmlns:a16="http://schemas.microsoft.com/office/drawing/2014/main" id="{A8A1871F-BD64-47B1-A49F-AAA13F92E24A}"/>
                  </a:ext>
                </a:extLst>
              </p:cNvPr>
              <p:cNvSpPr>
                <a:spLocks/>
              </p:cNvSpPr>
              <p:nvPr/>
            </p:nvSpPr>
            <p:spPr bwMode="auto">
              <a:xfrm>
                <a:off x="2535" y="3016"/>
                <a:ext cx="25" cy="8"/>
              </a:xfrm>
              <a:custGeom>
                <a:avLst/>
                <a:gdLst>
                  <a:gd name="T0" fmla="*/ 24 w 25"/>
                  <a:gd name="T1" fmla="*/ 0 h 8"/>
                  <a:gd name="T2" fmla="*/ 16 w 25"/>
                  <a:gd name="T3" fmla="*/ 1 h 8"/>
                  <a:gd name="T4" fmla="*/ 10 w 25"/>
                  <a:gd name="T5" fmla="*/ 5 h 8"/>
                  <a:gd name="T6" fmla="*/ 0 w 25"/>
                  <a:gd name="T7" fmla="*/ 7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8">
                    <a:moveTo>
                      <a:pt x="24" y="0"/>
                    </a:moveTo>
                    <a:lnTo>
                      <a:pt x="16" y="1"/>
                    </a:lnTo>
                    <a:lnTo>
                      <a:pt x="10" y="5"/>
                    </a:lnTo>
                    <a:lnTo>
                      <a:pt x="0" y="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 name="Freeform 66">
              <a:extLst>
                <a:ext uri="{FF2B5EF4-FFF2-40B4-BE49-F238E27FC236}">
                  <a16:creationId xmlns:a16="http://schemas.microsoft.com/office/drawing/2014/main" id="{482B58F7-A0D1-433E-AA73-1EAD370169DF}"/>
                </a:ext>
              </a:extLst>
            </p:cNvPr>
            <p:cNvSpPr>
              <a:spLocks/>
            </p:cNvSpPr>
            <p:nvPr/>
          </p:nvSpPr>
          <p:spPr bwMode="auto">
            <a:xfrm>
              <a:off x="2264" y="3052"/>
              <a:ext cx="243" cy="105"/>
            </a:xfrm>
            <a:custGeom>
              <a:avLst/>
              <a:gdLst>
                <a:gd name="T0" fmla="*/ 233 w 243"/>
                <a:gd name="T1" fmla="*/ 0 h 105"/>
                <a:gd name="T2" fmla="*/ 198 w 243"/>
                <a:gd name="T3" fmla="*/ 9 h 105"/>
                <a:gd name="T4" fmla="*/ 170 w 243"/>
                <a:gd name="T5" fmla="*/ 19 h 105"/>
                <a:gd name="T6" fmla="*/ 149 w 243"/>
                <a:gd name="T7" fmla="*/ 26 h 105"/>
                <a:gd name="T8" fmla="*/ 130 w 243"/>
                <a:gd name="T9" fmla="*/ 29 h 105"/>
                <a:gd name="T10" fmla="*/ 99 w 243"/>
                <a:gd name="T11" fmla="*/ 36 h 105"/>
                <a:gd name="T12" fmla="*/ 80 w 243"/>
                <a:gd name="T13" fmla="*/ 40 h 105"/>
                <a:gd name="T14" fmla="*/ 59 w 243"/>
                <a:gd name="T15" fmla="*/ 42 h 105"/>
                <a:gd name="T16" fmla="*/ 36 w 243"/>
                <a:gd name="T17" fmla="*/ 44 h 105"/>
                <a:gd name="T18" fmla="*/ 12 w 243"/>
                <a:gd name="T19" fmla="*/ 51 h 105"/>
                <a:gd name="T20" fmla="*/ 3 w 243"/>
                <a:gd name="T21" fmla="*/ 58 h 105"/>
                <a:gd name="T22" fmla="*/ 0 w 243"/>
                <a:gd name="T23" fmla="*/ 70 h 105"/>
                <a:gd name="T24" fmla="*/ 2 w 243"/>
                <a:gd name="T25" fmla="*/ 85 h 105"/>
                <a:gd name="T26" fmla="*/ 12 w 243"/>
                <a:gd name="T27" fmla="*/ 99 h 105"/>
                <a:gd name="T28" fmla="*/ 17 w 243"/>
                <a:gd name="T29" fmla="*/ 102 h 105"/>
                <a:gd name="T30" fmla="*/ 40 w 243"/>
                <a:gd name="T31" fmla="*/ 104 h 105"/>
                <a:gd name="T32" fmla="*/ 65 w 243"/>
                <a:gd name="T33" fmla="*/ 101 h 105"/>
                <a:gd name="T34" fmla="*/ 106 w 243"/>
                <a:gd name="T35" fmla="*/ 89 h 105"/>
                <a:gd name="T36" fmla="*/ 145 w 243"/>
                <a:gd name="T37" fmla="*/ 71 h 105"/>
                <a:gd name="T38" fmla="*/ 185 w 243"/>
                <a:gd name="T39" fmla="*/ 58 h 105"/>
                <a:gd name="T40" fmla="*/ 214 w 243"/>
                <a:gd name="T41" fmla="*/ 50 h 105"/>
                <a:gd name="T42" fmla="*/ 242 w 243"/>
                <a:gd name="T43" fmla="*/ 40 h 105"/>
                <a:gd name="T44" fmla="*/ 233 w 243"/>
                <a:gd name="T45" fmla="*/ 26 h 105"/>
                <a:gd name="T46" fmla="*/ 232 w 243"/>
                <a:gd name="T47" fmla="*/ 14 h 105"/>
                <a:gd name="T48" fmla="*/ 233 w 243"/>
                <a:gd name="T49" fmla="*/ 0 h 10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3" h="105">
                  <a:moveTo>
                    <a:pt x="233" y="0"/>
                  </a:moveTo>
                  <a:lnTo>
                    <a:pt x="198" y="9"/>
                  </a:lnTo>
                  <a:lnTo>
                    <a:pt x="170" y="19"/>
                  </a:lnTo>
                  <a:lnTo>
                    <a:pt x="149" y="26"/>
                  </a:lnTo>
                  <a:lnTo>
                    <a:pt x="130" y="29"/>
                  </a:lnTo>
                  <a:lnTo>
                    <a:pt x="99" y="36"/>
                  </a:lnTo>
                  <a:lnTo>
                    <a:pt x="80" y="40"/>
                  </a:lnTo>
                  <a:lnTo>
                    <a:pt x="59" y="42"/>
                  </a:lnTo>
                  <a:lnTo>
                    <a:pt x="36" y="44"/>
                  </a:lnTo>
                  <a:lnTo>
                    <a:pt x="12" y="51"/>
                  </a:lnTo>
                  <a:lnTo>
                    <a:pt x="3" y="58"/>
                  </a:lnTo>
                  <a:lnTo>
                    <a:pt x="0" y="70"/>
                  </a:lnTo>
                  <a:lnTo>
                    <a:pt x="2" y="85"/>
                  </a:lnTo>
                  <a:lnTo>
                    <a:pt x="12" y="99"/>
                  </a:lnTo>
                  <a:lnTo>
                    <a:pt x="17" y="102"/>
                  </a:lnTo>
                  <a:lnTo>
                    <a:pt x="40" y="104"/>
                  </a:lnTo>
                  <a:lnTo>
                    <a:pt x="65" y="101"/>
                  </a:lnTo>
                  <a:lnTo>
                    <a:pt x="106" y="89"/>
                  </a:lnTo>
                  <a:lnTo>
                    <a:pt x="145" y="71"/>
                  </a:lnTo>
                  <a:lnTo>
                    <a:pt x="185" y="58"/>
                  </a:lnTo>
                  <a:lnTo>
                    <a:pt x="214" y="50"/>
                  </a:lnTo>
                  <a:lnTo>
                    <a:pt x="242" y="40"/>
                  </a:lnTo>
                  <a:lnTo>
                    <a:pt x="233" y="26"/>
                  </a:lnTo>
                  <a:lnTo>
                    <a:pt x="232" y="14"/>
                  </a:lnTo>
                  <a:lnTo>
                    <a:pt x="233"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67">
              <a:extLst>
                <a:ext uri="{FF2B5EF4-FFF2-40B4-BE49-F238E27FC236}">
                  <a16:creationId xmlns:a16="http://schemas.microsoft.com/office/drawing/2014/main" id="{FF511D8E-FCE4-4221-A7CB-6C2E4B18285E}"/>
                </a:ext>
              </a:extLst>
            </p:cNvPr>
            <p:cNvSpPr>
              <a:spLocks/>
            </p:cNvSpPr>
            <p:nvPr/>
          </p:nvSpPr>
          <p:spPr bwMode="auto">
            <a:xfrm>
              <a:off x="2220" y="3212"/>
              <a:ext cx="41" cy="37"/>
            </a:xfrm>
            <a:custGeom>
              <a:avLst/>
              <a:gdLst>
                <a:gd name="T0" fmla="*/ 0 w 41"/>
                <a:gd name="T1" fmla="*/ 34 h 37"/>
                <a:gd name="T2" fmla="*/ 40 w 41"/>
                <a:gd name="T3" fmla="*/ 0 h 37"/>
                <a:gd name="T4" fmla="*/ 8 w 41"/>
                <a:gd name="T5" fmla="*/ 36 h 37"/>
                <a:gd name="T6" fmla="*/ 0 60000 65536"/>
                <a:gd name="T7" fmla="*/ 0 60000 65536"/>
                <a:gd name="T8" fmla="*/ 0 60000 65536"/>
              </a:gdLst>
              <a:ahLst/>
              <a:cxnLst>
                <a:cxn ang="T6">
                  <a:pos x="T0" y="T1"/>
                </a:cxn>
                <a:cxn ang="T7">
                  <a:pos x="T2" y="T3"/>
                </a:cxn>
                <a:cxn ang="T8">
                  <a:pos x="T4" y="T5"/>
                </a:cxn>
              </a:cxnLst>
              <a:rect l="0" t="0" r="r" b="b"/>
              <a:pathLst>
                <a:path w="41" h="37">
                  <a:moveTo>
                    <a:pt x="0" y="34"/>
                  </a:moveTo>
                  <a:lnTo>
                    <a:pt x="40" y="0"/>
                  </a:lnTo>
                  <a:lnTo>
                    <a:pt x="8" y="3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68">
              <a:extLst>
                <a:ext uri="{FF2B5EF4-FFF2-40B4-BE49-F238E27FC236}">
                  <a16:creationId xmlns:a16="http://schemas.microsoft.com/office/drawing/2014/main" id="{D4C924AC-7298-49CC-AE48-C8C40973A68E}"/>
                </a:ext>
              </a:extLst>
            </p:cNvPr>
            <p:cNvSpPr>
              <a:spLocks/>
            </p:cNvSpPr>
            <p:nvPr/>
          </p:nvSpPr>
          <p:spPr bwMode="auto">
            <a:xfrm>
              <a:off x="2295" y="3228"/>
              <a:ext cx="31" cy="28"/>
            </a:xfrm>
            <a:custGeom>
              <a:avLst/>
              <a:gdLst>
                <a:gd name="T0" fmla="*/ 0 w 31"/>
                <a:gd name="T1" fmla="*/ 0 h 28"/>
                <a:gd name="T2" fmla="*/ 14 w 31"/>
                <a:gd name="T3" fmla="*/ 5 h 28"/>
                <a:gd name="T4" fmla="*/ 23 w 31"/>
                <a:gd name="T5" fmla="*/ 14 h 28"/>
                <a:gd name="T6" fmla="*/ 30 w 31"/>
                <a:gd name="T7" fmla="*/ 27 h 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28">
                  <a:moveTo>
                    <a:pt x="0" y="0"/>
                  </a:moveTo>
                  <a:lnTo>
                    <a:pt x="14" y="5"/>
                  </a:lnTo>
                  <a:lnTo>
                    <a:pt x="23" y="14"/>
                  </a:lnTo>
                  <a:lnTo>
                    <a:pt x="30" y="2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69">
              <a:extLst>
                <a:ext uri="{FF2B5EF4-FFF2-40B4-BE49-F238E27FC236}">
                  <a16:creationId xmlns:a16="http://schemas.microsoft.com/office/drawing/2014/main" id="{D50AF793-858A-48D7-9003-BD0D32B67B56}"/>
                </a:ext>
              </a:extLst>
            </p:cNvPr>
            <p:cNvSpPr>
              <a:spLocks/>
            </p:cNvSpPr>
            <p:nvPr/>
          </p:nvSpPr>
          <p:spPr bwMode="auto">
            <a:xfrm>
              <a:off x="2233" y="2896"/>
              <a:ext cx="190" cy="199"/>
            </a:xfrm>
            <a:custGeom>
              <a:avLst/>
              <a:gdLst>
                <a:gd name="T0" fmla="*/ 118 w 190"/>
                <a:gd name="T1" fmla="*/ 22 h 199"/>
                <a:gd name="T2" fmla="*/ 134 w 190"/>
                <a:gd name="T3" fmla="*/ 44 h 199"/>
                <a:gd name="T4" fmla="*/ 142 w 190"/>
                <a:gd name="T5" fmla="*/ 52 h 199"/>
                <a:gd name="T6" fmla="*/ 153 w 190"/>
                <a:gd name="T7" fmla="*/ 46 h 199"/>
                <a:gd name="T8" fmla="*/ 166 w 190"/>
                <a:gd name="T9" fmla="*/ 44 h 199"/>
                <a:gd name="T10" fmla="*/ 176 w 190"/>
                <a:gd name="T11" fmla="*/ 46 h 199"/>
                <a:gd name="T12" fmla="*/ 185 w 190"/>
                <a:gd name="T13" fmla="*/ 57 h 199"/>
                <a:gd name="T14" fmla="*/ 188 w 190"/>
                <a:gd name="T15" fmla="*/ 69 h 199"/>
                <a:gd name="T16" fmla="*/ 186 w 190"/>
                <a:gd name="T17" fmla="*/ 80 h 199"/>
                <a:gd name="T18" fmla="*/ 175 w 190"/>
                <a:gd name="T19" fmla="*/ 85 h 199"/>
                <a:gd name="T20" fmla="*/ 161 w 190"/>
                <a:gd name="T21" fmla="*/ 88 h 199"/>
                <a:gd name="T22" fmla="*/ 150 w 190"/>
                <a:gd name="T23" fmla="*/ 83 h 199"/>
                <a:gd name="T24" fmla="*/ 163 w 190"/>
                <a:gd name="T25" fmla="*/ 105 h 199"/>
                <a:gd name="T26" fmla="*/ 143 w 190"/>
                <a:gd name="T27" fmla="*/ 104 h 199"/>
                <a:gd name="T28" fmla="*/ 134 w 190"/>
                <a:gd name="T29" fmla="*/ 107 h 199"/>
                <a:gd name="T30" fmla="*/ 125 w 190"/>
                <a:gd name="T31" fmla="*/ 112 h 199"/>
                <a:gd name="T32" fmla="*/ 115 w 190"/>
                <a:gd name="T33" fmla="*/ 125 h 199"/>
                <a:gd name="T34" fmla="*/ 114 w 190"/>
                <a:gd name="T35" fmla="*/ 137 h 199"/>
                <a:gd name="T36" fmla="*/ 123 w 190"/>
                <a:gd name="T37" fmla="*/ 143 h 199"/>
                <a:gd name="T38" fmla="*/ 130 w 190"/>
                <a:gd name="T39" fmla="*/ 144 h 199"/>
                <a:gd name="T40" fmla="*/ 140 w 190"/>
                <a:gd name="T41" fmla="*/ 142 h 199"/>
                <a:gd name="T42" fmla="*/ 148 w 190"/>
                <a:gd name="T43" fmla="*/ 135 h 199"/>
                <a:gd name="T44" fmla="*/ 156 w 190"/>
                <a:gd name="T45" fmla="*/ 127 h 199"/>
                <a:gd name="T46" fmla="*/ 167 w 190"/>
                <a:gd name="T47" fmla="*/ 131 h 199"/>
                <a:gd name="T48" fmla="*/ 164 w 190"/>
                <a:gd name="T49" fmla="*/ 137 h 199"/>
                <a:gd name="T50" fmla="*/ 174 w 190"/>
                <a:gd name="T51" fmla="*/ 150 h 199"/>
                <a:gd name="T52" fmla="*/ 154 w 190"/>
                <a:gd name="T53" fmla="*/ 164 h 199"/>
                <a:gd name="T54" fmla="*/ 122 w 190"/>
                <a:gd name="T55" fmla="*/ 175 h 199"/>
                <a:gd name="T56" fmla="*/ 106 w 190"/>
                <a:gd name="T57" fmla="*/ 177 h 199"/>
                <a:gd name="T58" fmla="*/ 100 w 190"/>
                <a:gd name="T59" fmla="*/ 195 h 199"/>
                <a:gd name="T60" fmla="*/ 54 w 190"/>
                <a:gd name="T61" fmla="*/ 190 h 199"/>
                <a:gd name="T62" fmla="*/ 30 w 190"/>
                <a:gd name="T63" fmla="*/ 174 h 199"/>
                <a:gd name="T64" fmla="*/ 10 w 190"/>
                <a:gd name="T65" fmla="*/ 135 h 199"/>
                <a:gd name="T66" fmla="*/ 3 w 190"/>
                <a:gd name="T67" fmla="*/ 75 h 199"/>
                <a:gd name="T68" fmla="*/ 21 w 190"/>
                <a:gd name="T69" fmla="*/ 31 h 199"/>
                <a:gd name="T70" fmla="*/ 62 w 190"/>
                <a:gd name="T71" fmla="*/ 4 h 199"/>
                <a:gd name="T72" fmla="*/ 93 w 190"/>
                <a:gd name="T73" fmla="*/ 0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0" h="199">
                  <a:moveTo>
                    <a:pt x="105" y="4"/>
                  </a:moveTo>
                  <a:lnTo>
                    <a:pt x="118" y="22"/>
                  </a:lnTo>
                  <a:lnTo>
                    <a:pt x="123" y="32"/>
                  </a:lnTo>
                  <a:lnTo>
                    <a:pt x="134" y="44"/>
                  </a:lnTo>
                  <a:lnTo>
                    <a:pt x="139" y="52"/>
                  </a:lnTo>
                  <a:lnTo>
                    <a:pt x="142" y="52"/>
                  </a:lnTo>
                  <a:lnTo>
                    <a:pt x="147" y="49"/>
                  </a:lnTo>
                  <a:lnTo>
                    <a:pt x="153" y="46"/>
                  </a:lnTo>
                  <a:lnTo>
                    <a:pt x="161" y="44"/>
                  </a:lnTo>
                  <a:lnTo>
                    <a:pt x="166" y="44"/>
                  </a:lnTo>
                  <a:lnTo>
                    <a:pt x="171" y="44"/>
                  </a:lnTo>
                  <a:lnTo>
                    <a:pt x="176" y="46"/>
                  </a:lnTo>
                  <a:lnTo>
                    <a:pt x="180" y="50"/>
                  </a:lnTo>
                  <a:lnTo>
                    <a:pt x="185" y="57"/>
                  </a:lnTo>
                  <a:lnTo>
                    <a:pt x="187" y="65"/>
                  </a:lnTo>
                  <a:lnTo>
                    <a:pt x="188" y="69"/>
                  </a:lnTo>
                  <a:lnTo>
                    <a:pt x="189" y="75"/>
                  </a:lnTo>
                  <a:lnTo>
                    <a:pt x="186" y="80"/>
                  </a:lnTo>
                  <a:lnTo>
                    <a:pt x="178" y="84"/>
                  </a:lnTo>
                  <a:lnTo>
                    <a:pt x="175" y="85"/>
                  </a:lnTo>
                  <a:lnTo>
                    <a:pt x="168" y="88"/>
                  </a:lnTo>
                  <a:lnTo>
                    <a:pt x="161" y="88"/>
                  </a:lnTo>
                  <a:lnTo>
                    <a:pt x="156" y="86"/>
                  </a:lnTo>
                  <a:lnTo>
                    <a:pt x="150" y="83"/>
                  </a:lnTo>
                  <a:lnTo>
                    <a:pt x="158" y="98"/>
                  </a:lnTo>
                  <a:lnTo>
                    <a:pt x="163" y="105"/>
                  </a:lnTo>
                  <a:lnTo>
                    <a:pt x="150" y="104"/>
                  </a:lnTo>
                  <a:lnTo>
                    <a:pt x="143" y="104"/>
                  </a:lnTo>
                  <a:lnTo>
                    <a:pt x="138" y="104"/>
                  </a:lnTo>
                  <a:lnTo>
                    <a:pt x="134" y="107"/>
                  </a:lnTo>
                  <a:lnTo>
                    <a:pt x="129" y="109"/>
                  </a:lnTo>
                  <a:lnTo>
                    <a:pt x="125" y="112"/>
                  </a:lnTo>
                  <a:lnTo>
                    <a:pt x="121" y="119"/>
                  </a:lnTo>
                  <a:lnTo>
                    <a:pt x="115" y="125"/>
                  </a:lnTo>
                  <a:lnTo>
                    <a:pt x="114" y="129"/>
                  </a:lnTo>
                  <a:lnTo>
                    <a:pt x="114" y="137"/>
                  </a:lnTo>
                  <a:lnTo>
                    <a:pt x="117" y="141"/>
                  </a:lnTo>
                  <a:lnTo>
                    <a:pt x="123" y="143"/>
                  </a:lnTo>
                  <a:lnTo>
                    <a:pt x="127" y="143"/>
                  </a:lnTo>
                  <a:lnTo>
                    <a:pt x="130" y="144"/>
                  </a:lnTo>
                  <a:lnTo>
                    <a:pt x="138" y="143"/>
                  </a:lnTo>
                  <a:lnTo>
                    <a:pt x="140" y="142"/>
                  </a:lnTo>
                  <a:lnTo>
                    <a:pt x="144" y="139"/>
                  </a:lnTo>
                  <a:lnTo>
                    <a:pt x="148" y="135"/>
                  </a:lnTo>
                  <a:lnTo>
                    <a:pt x="153" y="130"/>
                  </a:lnTo>
                  <a:lnTo>
                    <a:pt x="156" y="127"/>
                  </a:lnTo>
                  <a:lnTo>
                    <a:pt x="163" y="127"/>
                  </a:lnTo>
                  <a:lnTo>
                    <a:pt x="167" y="131"/>
                  </a:lnTo>
                  <a:lnTo>
                    <a:pt x="168" y="133"/>
                  </a:lnTo>
                  <a:lnTo>
                    <a:pt x="164" y="137"/>
                  </a:lnTo>
                  <a:lnTo>
                    <a:pt x="171" y="143"/>
                  </a:lnTo>
                  <a:lnTo>
                    <a:pt x="174" y="150"/>
                  </a:lnTo>
                  <a:lnTo>
                    <a:pt x="169" y="157"/>
                  </a:lnTo>
                  <a:lnTo>
                    <a:pt x="154" y="164"/>
                  </a:lnTo>
                  <a:lnTo>
                    <a:pt x="143" y="168"/>
                  </a:lnTo>
                  <a:lnTo>
                    <a:pt x="122" y="175"/>
                  </a:lnTo>
                  <a:lnTo>
                    <a:pt x="110" y="176"/>
                  </a:lnTo>
                  <a:lnTo>
                    <a:pt x="106" y="177"/>
                  </a:lnTo>
                  <a:lnTo>
                    <a:pt x="103" y="185"/>
                  </a:lnTo>
                  <a:lnTo>
                    <a:pt x="100" y="195"/>
                  </a:lnTo>
                  <a:lnTo>
                    <a:pt x="65" y="198"/>
                  </a:lnTo>
                  <a:lnTo>
                    <a:pt x="54" y="190"/>
                  </a:lnTo>
                  <a:lnTo>
                    <a:pt x="43" y="183"/>
                  </a:lnTo>
                  <a:lnTo>
                    <a:pt x="30" y="174"/>
                  </a:lnTo>
                  <a:lnTo>
                    <a:pt x="15" y="157"/>
                  </a:lnTo>
                  <a:lnTo>
                    <a:pt x="10" y="135"/>
                  </a:lnTo>
                  <a:lnTo>
                    <a:pt x="0" y="101"/>
                  </a:lnTo>
                  <a:lnTo>
                    <a:pt x="3" y="75"/>
                  </a:lnTo>
                  <a:lnTo>
                    <a:pt x="7" y="53"/>
                  </a:lnTo>
                  <a:lnTo>
                    <a:pt x="21" y="31"/>
                  </a:lnTo>
                  <a:lnTo>
                    <a:pt x="42" y="14"/>
                  </a:lnTo>
                  <a:lnTo>
                    <a:pt x="62" y="4"/>
                  </a:lnTo>
                  <a:lnTo>
                    <a:pt x="83" y="1"/>
                  </a:lnTo>
                  <a:lnTo>
                    <a:pt x="93" y="0"/>
                  </a:lnTo>
                  <a:lnTo>
                    <a:pt x="105" y="4"/>
                  </a:lnTo>
                </a:path>
              </a:pathLst>
            </a:custGeom>
            <a:solidFill>
              <a:srgbClr val="FFE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70">
              <a:extLst>
                <a:ext uri="{FF2B5EF4-FFF2-40B4-BE49-F238E27FC236}">
                  <a16:creationId xmlns:a16="http://schemas.microsoft.com/office/drawing/2014/main" id="{E2F16969-9508-4618-96AC-41E73E888514}"/>
                </a:ext>
              </a:extLst>
            </p:cNvPr>
            <p:cNvSpPr>
              <a:spLocks/>
            </p:cNvSpPr>
            <p:nvPr/>
          </p:nvSpPr>
          <p:spPr bwMode="auto">
            <a:xfrm>
              <a:off x="2198" y="2883"/>
              <a:ext cx="149" cy="190"/>
            </a:xfrm>
            <a:custGeom>
              <a:avLst/>
              <a:gdLst>
                <a:gd name="T0" fmla="*/ 148 w 149"/>
                <a:gd name="T1" fmla="*/ 26 h 190"/>
                <a:gd name="T2" fmla="*/ 140 w 149"/>
                <a:gd name="T3" fmla="*/ 16 h 190"/>
                <a:gd name="T4" fmla="*/ 130 w 149"/>
                <a:gd name="T5" fmla="*/ 8 h 190"/>
                <a:gd name="T6" fmla="*/ 113 w 149"/>
                <a:gd name="T7" fmla="*/ 2 h 190"/>
                <a:gd name="T8" fmla="*/ 99 w 149"/>
                <a:gd name="T9" fmla="*/ 0 h 190"/>
                <a:gd name="T10" fmla="*/ 84 w 149"/>
                <a:gd name="T11" fmla="*/ 16 h 190"/>
                <a:gd name="T12" fmla="*/ 75 w 149"/>
                <a:gd name="T13" fmla="*/ 8 h 190"/>
                <a:gd name="T14" fmla="*/ 61 w 149"/>
                <a:gd name="T15" fmla="*/ 28 h 190"/>
                <a:gd name="T16" fmla="*/ 41 w 149"/>
                <a:gd name="T17" fmla="*/ 44 h 190"/>
                <a:gd name="T18" fmla="*/ 24 w 149"/>
                <a:gd name="T19" fmla="*/ 54 h 190"/>
                <a:gd name="T20" fmla="*/ 15 w 149"/>
                <a:gd name="T21" fmla="*/ 69 h 190"/>
                <a:gd name="T22" fmla="*/ 2 w 149"/>
                <a:gd name="T23" fmla="*/ 64 h 190"/>
                <a:gd name="T24" fmla="*/ 4 w 149"/>
                <a:gd name="T25" fmla="*/ 82 h 190"/>
                <a:gd name="T26" fmla="*/ 0 w 149"/>
                <a:gd name="T27" fmla="*/ 97 h 190"/>
                <a:gd name="T28" fmla="*/ 1 w 149"/>
                <a:gd name="T29" fmla="*/ 115 h 190"/>
                <a:gd name="T30" fmla="*/ 9 w 149"/>
                <a:gd name="T31" fmla="*/ 136 h 190"/>
                <a:gd name="T32" fmla="*/ 17 w 149"/>
                <a:gd name="T33" fmla="*/ 151 h 190"/>
                <a:gd name="T34" fmla="*/ 32 w 149"/>
                <a:gd name="T35" fmla="*/ 168 h 190"/>
                <a:gd name="T36" fmla="*/ 51 w 149"/>
                <a:gd name="T37" fmla="*/ 181 h 190"/>
                <a:gd name="T38" fmla="*/ 63 w 149"/>
                <a:gd name="T39" fmla="*/ 189 h 190"/>
                <a:gd name="T40" fmla="*/ 75 w 149"/>
                <a:gd name="T41" fmla="*/ 189 h 190"/>
                <a:gd name="T42" fmla="*/ 86 w 149"/>
                <a:gd name="T43" fmla="*/ 182 h 190"/>
                <a:gd name="T44" fmla="*/ 90 w 149"/>
                <a:gd name="T45" fmla="*/ 179 h 190"/>
                <a:gd name="T46" fmla="*/ 81 w 149"/>
                <a:gd name="T47" fmla="*/ 172 h 190"/>
                <a:gd name="T48" fmla="*/ 75 w 149"/>
                <a:gd name="T49" fmla="*/ 167 h 190"/>
                <a:gd name="T50" fmla="*/ 71 w 149"/>
                <a:gd name="T51" fmla="*/ 159 h 190"/>
                <a:gd name="T52" fmla="*/ 66 w 149"/>
                <a:gd name="T53" fmla="*/ 148 h 190"/>
                <a:gd name="T54" fmla="*/ 69 w 149"/>
                <a:gd name="T55" fmla="*/ 140 h 190"/>
                <a:gd name="T56" fmla="*/ 71 w 149"/>
                <a:gd name="T57" fmla="*/ 132 h 190"/>
                <a:gd name="T58" fmla="*/ 77 w 149"/>
                <a:gd name="T59" fmla="*/ 128 h 190"/>
                <a:gd name="T60" fmla="*/ 83 w 149"/>
                <a:gd name="T61" fmla="*/ 124 h 190"/>
                <a:gd name="T62" fmla="*/ 89 w 149"/>
                <a:gd name="T63" fmla="*/ 123 h 190"/>
                <a:gd name="T64" fmla="*/ 95 w 149"/>
                <a:gd name="T65" fmla="*/ 124 h 190"/>
                <a:gd name="T66" fmla="*/ 103 w 149"/>
                <a:gd name="T67" fmla="*/ 124 h 190"/>
                <a:gd name="T68" fmla="*/ 109 w 149"/>
                <a:gd name="T69" fmla="*/ 126 h 190"/>
                <a:gd name="T70" fmla="*/ 120 w 149"/>
                <a:gd name="T71" fmla="*/ 115 h 190"/>
                <a:gd name="T72" fmla="*/ 115 w 149"/>
                <a:gd name="T73" fmla="*/ 103 h 190"/>
                <a:gd name="T74" fmla="*/ 111 w 149"/>
                <a:gd name="T75" fmla="*/ 91 h 190"/>
                <a:gd name="T76" fmla="*/ 106 w 149"/>
                <a:gd name="T77" fmla="*/ 85 h 190"/>
                <a:gd name="T78" fmla="*/ 116 w 149"/>
                <a:gd name="T79" fmla="*/ 75 h 190"/>
                <a:gd name="T80" fmla="*/ 116 w 149"/>
                <a:gd name="T81" fmla="*/ 61 h 190"/>
                <a:gd name="T82" fmla="*/ 122 w 149"/>
                <a:gd name="T83" fmla="*/ 47 h 190"/>
                <a:gd name="T84" fmla="*/ 130 w 149"/>
                <a:gd name="T85" fmla="*/ 40 h 190"/>
                <a:gd name="T86" fmla="*/ 148 w 149"/>
                <a:gd name="T87" fmla="*/ 26 h 1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49" h="190">
                  <a:moveTo>
                    <a:pt x="148" y="26"/>
                  </a:moveTo>
                  <a:lnTo>
                    <a:pt x="140" y="16"/>
                  </a:lnTo>
                  <a:lnTo>
                    <a:pt x="130" y="8"/>
                  </a:lnTo>
                  <a:lnTo>
                    <a:pt x="113" y="2"/>
                  </a:lnTo>
                  <a:lnTo>
                    <a:pt x="99" y="0"/>
                  </a:lnTo>
                  <a:lnTo>
                    <a:pt x="84" y="16"/>
                  </a:lnTo>
                  <a:lnTo>
                    <a:pt x="75" y="8"/>
                  </a:lnTo>
                  <a:lnTo>
                    <a:pt x="61" y="28"/>
                  </a:lnTo>
                  <a:lnTo>
                    <a:pt x="41" y="44"/>
                  </a:lnTo>
                  <a:lnTo>
                    <a:pt x="24" y="54"/>
                  </a:lnTo>
                  <a:lnTo>
                    <a:pt x="15" y="69"/>
                  </a:lnTo>
                  <a:lnTo>
                    <a:pt x="2" y="64"/>
                  </a:lnTo>
                  <a:lnTo>
                    <a:pt x="4" y="82"/>
                  </a:lnTo>
                  <a:lnTo>
                    <a:pt x="0" y="97"/>
                  </a:lnTo>
                  <a:lnTo>
                    <a:pt x="1" y="115"/>
                  </a:lnTo>
                  <a:lnTo>
                    <a:pt x="9" y="136"/>
                  </a:lnTo>
                  <a:lnTo>
                    <a:pt x="17" y="151"/>
                  </a:lnTo>
                  <a:lnTo>
                    <a:pt x="32" y="168"/>
                  </a:lnTo>
                  <a:lnTo>
                    <a:pt x="51" y="181"/>
                  </a:lnTo>
                  <a:lnTo>
                    <a:pt x="63" y="189"/>
                  </a:lnTo>
                  <a:lnTo>
                    <a:pt x="75" y="189"/>
                  </a:lnTo>
                  <a:lnTo>
                    <a:pt x="86" y="182"/>
                  </a:lnTo>
                  <a:lnTo>
                    <a:pt x="90" y="179"/>
                  </a:lnTo>
                  <a:lnTo>
                    <a:pt x="81" y="172"/>
                  </a:lnTo>
                  <a:lnTo>
                    <a:pt x="75" y="167"/>
                  </a:lnTo>
                  <a:lnTo>
                    <a:pt x="71" y="159"/>
                  </a:lnTo>
                  <a:lnTo>
                    <a:pt x="66" y="148"/>
                  </a:lnTo>
                  <a:lnTo>
                    <a:pt x="69" y="140"/>
                  </a:lnTo>
                  <a:lnTo>
                    <a:pt x="71" y="132"/>
                  </a:lnTo>
                  <a:lnTo>
                    <a:pt x="77" y="128"/>
                  </a:lnTo>
                  <a:lnTo>
                    <a:pt x="83" y="124"/>
                  </a:lnTo>
                  <a:lnTo>
                    <a:pt x="89" y="123"/>
                  </a:lnTo>
                  <a:lnTo>
                    <a:pt x="95" y="124"/>
                  </a:lnTo>
                  <a:lnTo>
                    <a:pt x="103" y="124"/>
                  </a:lnTo>
                  <a:lnTo>
                    <a:pt x="109" y="126"/>
                  </a:lnTo>
                  <a:lnTo>
                    <a:pt x="120" y="115"/>
                  </a:lnTo>
                  <a:lnTo>
                    <a:pt x="115" y="103"/>
                  </a:lnTo>
                  <a:lnTo>
                    <a:pt x="111" y="91"/>
                  </a:lnTo>
                  <a:lnTo>
                    <a:pt x="106" y="85"/>
                  </a:lnTo>
                  <a:lnTo>
                    <a:pt x="116" y="75"/>
                  </a:lnTo>
                  <a:lnTo>
                    <a:pt x="116" y="61"/>
                  </a:lnTo>
                  <a:lnTo>
                    <a:pt x="122" y="47"/>
                  </a:lnTo>
                  <a:lnTo>
                    <a:pt x="130" y="40"/>
                  </a:lnTo>
                  <a:lnTo>
                    <a:pt x="148" y="26"/>
                  </a:lnTo>
                </a:path>
              </a:pathLst>
            </a:custGeom>
            <a:solidFill>
              <a:srgbClr val="A05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2" name="Group 71">
              <a:extLst>
                <a:ext uri="{FF2B5EF4-FFF2-40B4-BE49-F238E27FC236}">
                  <a16:creationId xmlns:a16="http://schemas.microsoft.com/office/drawing/2014/main" id="{46F818E3-2E2C-468A-A826-0DCB54E7A48A}"/>
                </a:ext>
              </a:extLst>
            </p:cNvPr>
            <p:cNvGrpSpPr>
              <a:grpSpLocks/>
            </p:cNvGrpSpPr>
            <p:nvPr/>
          </p:nvGrpSpPr>
          <p:grpSpPr bwMode="auto">
            <a:xfrm>
              <a:off x="2341" y="2931"/>
              <a:ext cx="17" cy="27"/>
              <a:chOff x="2341" y="2931"/>
              <a:chExt cx="17" cy="27"/>
            </a:xfrm>
          </p:grpSpPr>
          <p:sp>
            <p:nvSpPr>
              <p:cNvPr id="37" name="Oval 72">
                <a:extLst>
                  <a:ext uri="{FF2B5EF4-FFF2-40B4-BE49-F238E27FC236}">
                    <a16:creationId xmlns:a16="http://schemas.microsoft.com/office/drawing/2014/main" id="{36A51EB9-3275-4AC6-A520-28C21E0FBB8B}"/>
                  </a:ext>
                </a:extLst>
              </p:cNvPr>
              <p:cNvSpPr>
                <a:spLocks noChangeArrowheads="1"/>
              </p:cNvSpPr>
              <p:nvPr/>
            </p:nvSpPr>
            <p:spPr bwMode="auto">
              <a:xfrm rot="-420000">
                <a:off x="2341" y="2931"/>
                <a:ext cx="17" cy="27"/>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News Gothic MT" panose="020B0504020203020204" pitchFamily="34" charset="0"/>
                    <a:ea typeface="ＭＳ Ｐゴシック" panose="020B0600070205080204" pitchFamily="34" charset="-128"/>
                  </a:defRPr>
                </a:lvl1pPr>
                <a:lvl2pPr marL="742950" indent="-285750">
                  <a:defRPr sz="2000" b="1">
                    <a:solidFill>
                      <a:schemeClr val="tx1"/>
                    </a:solidFill>
                    <a:latin typeface="News Gothic MT" panose="020B0504020203020204" pitchFamily="34" charset="0"/>
                    <a:ea typeface="ＭＳ Ｐゴシック" panose="020B0600070205080204" pitchFamily="34" charset="-128"/>
                  </a:defRPr>
                </a:lvl2pPr>
                <a:lvl3pPr marL="1143000" indent="-228600">
                  <a:defRPr sz="2000" b="1">
                    <a:solidFill>
                      <a:schemeClr val="tx1"/>
                    </a:solidFill>
                    <a:latin typeface="News Gothic MT" panose="020B0504020203020204" pitchFamily="34" charset="0"/>
                    <a:ea typeface="ＭＳ Ｐゴシック" panose="020B0600070205080204" pitchFamily="34" charset="-128"/>
                  </a:defRPr>
                </a:lvl3pPr>
                <a:lvl4pPr marL="1600200" indent="-228600">
                  <a:defRPr sz="2000" b="1">
                    <a:solidFill>
                      <a:schemeClr val="tx1"/>
                    </a:solidFill>
                    <a:latin typeface="News Gothic MT" panose="020B0504020203020204" pitchFamily="34" charset="0"/>
                    <a:ea typeface="ＭＳ Ｐゴシック" panose="020B0600070205080204" pitchFamily="34" charset="-128"/>
                  </a:defRPr>
                </a:lvl4pPr>
                <a:lvl5pPr marL="2057400" indent="-228600">
                  <a:defRPr sz="2000" b="1">
                    <a:solidFill>
                      <a:schemeClr val="tx1"/>
                    </a:solidFill>
                    <a:latin typeface="News Gothic MT" panose="020B0504020203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9pPr>
              </a:lstStyle>
              <a:p>
                <a:endParaRPr lang="en-PH" altLang="en-US"/>
              </a:p>
            </p:txBody>
          </p:sp>
          <p:sp>
            <p:nvSpPr>
              <p:cNvPr id="38" name="Oval 73">
                <a:extLst>
                  <a:ext uri="{FF2B5EF4-FFF2-40B4-BE49-F238E27FC236}">
                    <a16:creationId xmlns:a16="http://schemas.microsoft.com/office/drawing/2014/main" id="{484BAFD7-33A4-4B40-BDFE-65DA0E5D4C33}"/>
                  </a:ext>
                </a:extLst>
              </p:cNvPr>
              <p:cNvSpPr>
                <a:spLocks noChangeArrowheads="1"/>
              </p:cNvSpPr>
              <p:nvPr/>
            </p:nvSpPr>
            <p:spPr bwMode="auto">
              <a:xfrm rot="-420000">
                <a:off x="2354" y="2939"/>
                <a:ext cx="2" cy="8"/>
              </a:xfrm>
              <a:prstGeom prst="ellipse">
                <a:avLst/>
              </a:prstGeom>
              <a:solidFill>
                <a:srgbClr val="00A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News Gothic MT" panose="020B0504020203020204" pitchFamily="34" charset="0"/>
                    <a:ea typeface="ＭＳ Ｐゴシック" panose="020B0600070205080204" pitchFamily="34" charset="-128"/>
                  </a:defRPr>
                </a:lvl1pPr>
                <a:lvl2pPr marL="742950" indent="-285750">
                  <a:defRPr sz="2000" b="1">
                    <a:solidFill>
                      <a:schemeClr val="tx1"/>
                    </a:solidFill>
                    <a:latin typeface="News Gothic MT" panose="020B0504020203020204" pitchFamily="34" charset="0"/>
                    <a:ea typeface="ＭＳ Ｐゴシック" panose="020B0600070205080204" pitchFamily="34" charset="-128"/>
                  </a:defRPr>
                </a:lvl2pPr>
                <a:lvl3pPr marL="1143000" indent="-228600">
                  <a:defRPr sz="2000" b="1">
                    <a:solidFill>
                      <a:schemeClr val="tx1"/>
                    </a:solidFill>
                    <a:latin typeface="News Gothic MT" panose="020B0504020203020204" pitchFamily="34" charset="0"/>
                    <a:ea typeface="ＭＳ Ｐゴシック" panose="020B0600070205080204" pitchFamily="34" charset="-128"/>
                  </a:defRPr>
                </a:lvl3pPr>
                <a:lvl4pPr marL="1600200" indent="-228600">
                  <a:defRPr sz="2000" b="1">
                    <a:solidFill>
                      <a:schemeClr val="tx1"/>
                    </a:solidFill>
                    <a:latin typeface="News Gothic MT" panose="020B0504020203020204" pitchFamily="34" charset="0"/>
                    <a:ea typeface="ＭＳ Ｐゴシック" panose="020B0600070205080204" pitchFamily="34" charset="-128"/>
                  </a:defRPr>
                </a:lvl4pPr>
                <a:lvl5pPr marL="2057400" indent="-228600">
                  <a:defRPr sz="2000" b="1">
                    <a:solidFill>
                      <a:schemeClr val="tx1"/>
                    </a:solidFill>
                    <a:latin typeface="News Gothic MT" panose="020B0504020203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9pPr>
              </a:lstStyle>
              <a:p>
                <a:endParaRPr lang="en-PH" altLang="en-US"/>
              </a:p>
            </p:txBody>
          </p:sp>
          <p:sp>
            <p:nvSpPr>
              <p:cNvPr id="39" name="Oval 74">
                <a:extLst>
                  <a:ext uri="{FF2B5EF4-FFF2-40B4-BE49-F238E27FC236}">
                    <a16:creationId xmlns:a16="http://schemas.microsoft.com/office/drawing/2014/main" id="{2AFFB6E5-E32F-44D1-82C8-44A99F28D49B}"/>
                  </a:ext>
                </a:extLst>
              </p:cNvPr>
              <p:cNvSpPr>
                <a:spLocks noChangeArrowheads="1"/>
              </p:cNvSpPr>
              <p:nvPr/>
            </p:nvSpPr>
            <p:spPr bwMode="auto">
              <a:xfrm rot="-420000">
                <a:off x="2355" y="2939"/>
                <a:ext cx="1" cy="1"/>
              </a:xfrm>
              <a:prstGeom prst="ellipse">
                <a:avLst/>
              </a:prstGeom>
              <a:solidFill>
                <a:srgbClr val="C0FF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News Gothic MT" panose="020B0504020203020204" pitchFamily="34" charset="0"/>
                    <a:ea typeface="ＭＳ Ｐゴシック" panose="020B0600070205080204" pitchFamily="34" charset="-128"/>
                  </a:defRPr>
                </a:lvl1pPr>
                <a:lvl2pPr marL="742950" indent="-285750">
                  <a:defRPr sz="2000" b="1">
                    <a:solidFill>
                      <a:schemeClr val="tx1"/>
                    </a:solidFill>
                    <a:latin typeface="News Gothic MT" panose="020B0504020203020204" pitchFamily="34" charset="0"/>
                    <a:ea typeface="ＭＳ Ｐゴシック" panose="020B0600070205080204" pitchFamily="34" charset="-128"/>
                  </a:defRPr>
                </a:lvl2pPr>
                <a:lvl3pPr marL="1143000" indent="-228600">
                  <a:defRPr sz="2000" b="1">
                    <a:solidFill>
                      <a:schemeClr val="tx1"/>
                    </a:solidFill>
                    <a:latin typeface="News Gothic MT" panose="020B0504020203020204" pitchFamily="34" charset="0"/>
                    <a:ea typeface="ＭＳ Ｐゴシック" panose="020B0600070205080204" pitchFamily="34" charset="-128"/>
                  </a:defRPr>
                </a:lvl3pPr>
                <a:lvl4pPr marL="1600200" indent="-228600">
                  <a:defRPr sz="2000" b="1">
                    <a:solidFill>
                      <a:schemeClr val="tx1"/>
                    </a:solidFill>
                    <a:latin typeface="News Gothic MT" panose="020B0504020203020204" pitchFamily="34" charset="0"/>
                    <a:ea typeface="ＭＳ Ｐゴシック" panose="020B0600070205080204" pitchFamily="34" charset="-128"/>
                  </a:defRPr>
                </a:lvl4pPr>
                <a:lvl5pPr marL="2057400" indent="-228600">
                  <a:defRPr sz="2000" b="1">
                    <a:solidFill>
                      <a:schemeClr val="tx1"/>
                    </a:solidFill>
                    <a:latin typeface="News Gothic MT" panose="020B0504020203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News Gothic MT" panose="020B0504020203020204" pitchFamily="34" charset="0"/>
                    <a:ea typeface="ＭＳ Ｐゴシック" panose="020B0600070205080204" pitchFamily="34" charset="-128"/>
                  </a:defRPr>
                </a:lvl9pPr>
              </a:lstStyle>
              <a:p>
                <a:endParaRPr lang="en-PH" altLang="en-US"/>
              </a:p>
            </p:txBody>
          </p:sp>
        </p:grpSp>
        <p:grpSp>
          <p:nvGrpSpPr>
            <p:cNvPr id="33" name="Group 75">
              <a:extLst>
                <a:ext uri="{FF2B5EF4-FFF2-40B4-BE49-F238E27FC236}">
                  <a16:creationId xmlns:a16="http://schemas.microsoft.com/office/drawing/2014/main" id="{9B32C93B-72DA-4D78-9D9C-A89C2017CC80}"/>
                </a:ext>
              </a:extLst>
            </p:cNvPr>
            <p:cNvGrpSpPr>
              <a:grpSpLocks/>
            </p:cNvGrpSpPr>
            <p:nvPr/>
          </p:nvGrpSpPr>
          <p:grpSpPr bwMode="auto">
            <a:xfrm>
              <a:off x="2324" y="2920"/>
              <a:ext cx="22" cy="61"/>
              <a:chOff x="2324" y="2920"/>
              <a:chExt cx="22" cy="61"/>
            </a:xfrm>
          </p:grpSpPr>
          <p:sp>
            <p:nvSpPr>
              <p:cNvPr id="35" name="Freeform 76">
                <a:extLst>
                  <a:ext uri="{FF2B5EF4-FFF2-40B4-BE49-F238E27FC236}">
                    <a16:creationId xmlns:a16="http://schemas.microsoft.com/office/drawing/2014/main" id="{FD4B18F3-2F11-4656-B77F-697B958F267F}"/>
                  </a:ext>
                </a:extLst>
              </p:cNvPr>
              <p:cNvSpPr>
                <a:spLocks/>
              </p:cNvSpPr>
              <p:nvPr/>
            </p:nvSpPr>
            <p:spPr bwMode="auto">
              <a:xfrm>
                <a:off x="2332" y="2961"/>
                <a:ext cx="14" cy="20"/>
              </a:xfrm>
              <a:custGeom>
                <a:avLst/>
                <a:gdLst>
                  <a:gd name="T0" fmla="*/ 0 w 14"/>
                  <a:gd name="T1" fmla="*/ 8 h 20"/>
                  <a:gd name="T2" fmla="*/ 13 w 14"/>
                  <a:gd name="T3" fmla="*/ 0 h 20"/>
                  <a:gd name="T4" fmla="*/ 11 w 14"/>
                  <a:gd name="T5" fmla="*/ 19 h 20"/>
                  <a:gd name="T6" fmla="*/ 0 60000 65536"/>
                  <a:gd name="T7" fmla="*/ 0 60000 65536"/>
                  <a:gd name="T8" fmla="*/ 0 60000 65536"/>
                </a:gdLst>
                <a:ahLst/>
                <a:cxnLst>
                  <a:cxn ang="T6">
                    <a:pos x="T0" y="T1"/>
                  </a:cxn>
                  <a:cxn ang="T7">
                    <a:pos x="T2" y="T3"/>
                  </a:cxn>
                  <a:cxn ang="T8">
                    <a:pos x="T4" y="T5"/>
                  </a:cxn>
                </a:cxnLst>
                <a:rect l="0" t="0" r="r" b="b"/>
                <a:pathLst>
                  <a:path w="14" h="20">
                    <a:moveTo>
                      <a:pt x="0" y="8"/>
                    </a:moveTo>
                    <a:lnTo>
                      <a:pt x="13" y="0"/>
                    </a:lnTo>
                    <a:lnTo>
                      <a:pt x="11" y="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77">
                <a:extLst>
                  <a:ext uri="{FF2B5EF4-FFF2-40B4-BE49-F238E27FC236}">
                    <a16:creationId xmlns:a16="http://schemas.microsoft.com/office/drawing/2014/main" id="{977BB309-6228-4AF9-B82C-AD3FE09AF0B7}"/>
                  </a:ext>
                </a:extLst>
              </p:cNvPr>
              <p:cNvSpPr>
                <a:spLocks/>
              </p:cNvSpPr>
              <p:nvPr/>
            </p:nvSpPr>
            <p:spPr bwMode="auto">
              <a:xfrm>
                <a:off x="2324" y="2920"/>
                <a:ext cx="21" cy="29"/>
              </a:xfrm>
              <a:custGeom>
                <a:avLst/>
                <a:gdLst>
                  <a:gd name="T0" fmla="*/ 20 w 21"/>
                  <a:gd name="T1" fmla="*/ 0 h 29"/>
                  <a:gd name="T2" fmla="*/ 12 w 21"/>
                  <a:gd name="T3" fmla="*/ 7 h 29"/>
                  <a:gd name="T4" fmla="*/ 3 w 21"/>
                  <a:gd name="T5" fmla="*/ 13 h 29"/>
                  <a:gd name="T6" fmla="*/ 2 w 21"/>
                  <a:gd name="T7" fmla="*/ 21 h 29"/>
                  <a:gd name="T8" fmla="*/ 0 w 21"/>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9">
                    <a:moveTo>
                      <a:pt x="20" y="0"/>
                    </a:moveTo>
                    <a:lnTo>
                      <a:pt x="12" y="7"/>
                    </a:lnTo>
                    <a:lnTo>
                      <a:pt x="3" y="13"/>
                    </a:lnTo>
                    <a:lnTo>
                      <a:pt x="2" y="21"/>
                    </a:lnTo>
                    <a:lnTo>
                      <a:pt x="0"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4" name="Freeform 78">
              <a:extLst>
                <a:ext uri="{FF2B5EF4-FFF2-40B4-BE49-F238E27FC236}">
                  <a16:creationId xmlns:a16="http://schemas.microsoft.com/office/drawing/2014/main" id="{595E307B-89BC-4E07-BFF9-06FE3BEC5C14}"/>
                </a:ext>
              </a:extLst>
            </p:cNvPr>
            <p:cNvSpPr>
              <a:spLocks/>
            </p:cNvSpPr>
            <p:nvPr/>
          </p:nvSpPr>
          <p:spPr bwMode="auto">
            <a:xfrm>
              <a:off x="2274" y="3019"/>
              <a:ext cx="25" cy="29"/>
            </a:xfrm>
            <a:custGeom>
              <a:avLst/>
              <a:gdLst>
                <a:gd name="T0" fmla="*/ 11 w 25"/>
                <a:gd name="T1" fmla="*/ 0 h 29"/>
                <a:gd name="T2" fmla="*/ 4 w 25"/>
                <a:gd name="T3" fmla="*/ 2 h 29"/>
                <a:gd name="T4" fmla="*/ 3 w 25"/>
                <a:gd name="T5" fmla="*/ 6 h 29"/>
                <a:gd name="T6" fmla="*/ 0 w 25"/>
                <a:gd name="T7" fmla="*/ 12 h 29"/>
                <a:gd name="T8" fmla="*/ 2 w 25"/>
                <a:gd name="T9" fmla="*/ 23 h 29"/>
                <a:gd name="T10" fmla="*/ 8 w 25"/>
                <a:gd name="T11" fmla="*/ 25 h 29"/>
                <a:gd name="T12" fmla="*/ 11 w 25"/>
                <a:gd name="T13" fmla="*/ 28 h 29"/>
                <a:gd name="T14" fmla="*/ 19 w 25"/>
                <a:gd name="T15" fmla="*/ 27 h 29"/>
                <a:gd name="T16" fmla="*/ 24 w 25"/>
                <a:gd name="T17" fmla="*/ 26 h 29"/>
                <a:gd name="T18" fmla="*/ 24 w 25"/>
                <a:gd name="T19" fmla="*/ 21 h 29"/>
                <a:gd name="T20" fmla="*/ 24 w 25"/>
                <a:gd name="T21" fmla="*/ 17 h 29"/>
                <a:gd name="T22" fmla="*/ 23 w 25"/>
                <a:gd name="T23" fmla="*/ 15 h 29"/>
                <a:gd name="T24" fmla="*/ 20 w 25"/>
                <a:gd name="T25" fmla="*/ 15 h 29"/>
                <a:gd name="T26" fmla="*/ 14 w 25"/>
                <a:gd name="T27" fmla="*/ 15 h 29"/>
                <a:gd name="T28" fmla="*/ 15 w 25"/>
                <a:gd name="T29" fmla="*/ 2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29">
                  <a:moveTo>
                    <a:pt x="11" y="0"/>
                  </a:moveTo>
                  <a:lnTo>
                    <a:pt x="4" y="2"/>
                  </a:lnTo>
                  <a:lnTo>
                    <a:pt x="3" y="6"/>
                  </a:lnTo>
                  <a:lnTo>
                    <a:pt x="0" y="12"/>
                  </a:lnTo>
                  <a:lnTo>
                    <a:pt x="2" y="23"/>
                  </a:lnTo>
                  <a:lnTo>
                    <a:pt x="8" y="25"/>
                  </a:lnTo>
                  <a:lnTo>
                    <a:pt x="11" y="28"/>
                  </a:lnTo>
                  <a:lnTo>
                    <a:pt x="19" y="27"/>
                  </a:lnTo>
                  <a:lnTo>
                    <a:pt x="24" y="26"/>
                  </a:lnTo>
                  <a:lnTo>
                    <a:pt x="24" y="21"/>
                  </a:lnTo>
                  <a:lnTo>
                    <a:pt x="24" y="17"/>
                  </a:lnTo>
                  <a:lnTo>
                    <a:pt x="23" y="15"/>
                  </a:lnTo>
                  <a:lnTo>
                    <a:pt x="20" y="15"/>
                  </a:lnTo>
                  <a:lnTo>
                    <a:pt x="14" y="15"/>
                  </a:lnTo>
                  <a:lnTo>
                    <a:pt x="15" y="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3331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w="9525">
                  <a:solidFill>
                    <a:prstClr val="white"/>
                  </a:solidFill>
                  <a:prstDash val="solid"/>
                </a:ln>
                <a:solidFill>
                  <a:srgbClr val="5B9BD5"/>
                </a:solidFill>
                <a:effectLst>
                  <a:outerShdw blurRad="12700" dist="38100" dir="2700000" algn="tl" rotWithShape="0">
                    <a:srgbClr val="5B9BD5">
                      <a:lumMod val="60000"/>
                      <a:lumOff val="40000"/>
                    </a:srgbClr>
                  </a:outerShdw>
                </a:effectLst>
                <a:uLnTx/>
                <a:uFillTx/>
                <a:latin typeface="Aharoni" panose="02010803020104030203" pitchFamily="2" charset="-79"/>
                <a:ea typeface="+mn-ea"/>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lonna MT" panose="04020805060202030203" pitchFamily="82" charset="0"/>
                <a:ea typeface="+mn-ea"/>
                <a:cs typeface="+mn-cs"/>
              </a:rPr>
              <a:t>WAREHOUSE CONDITION</a:t>
            </a:r>
          </a:p>
        </p:txBody>
      </p:sp>
      <p:sp>
        <p:nvSpPr>
          <p:cNvPr id="3" name="Rectangle 2">
            <a:extLst>
              <a:ext uri="{FF2B5EF4-FFF2-40B4-BE49-F238E27FC236}">
                <a16:creationId xmlns:a16="http://schemas.microsoft.com/office/drawing/2014/main" id="{4677A7EE-4873-4D30-BFE0-111D3810043C}"/>
              </a:ext>
            </a:extLst>
          </p:cNvPr>
          <p:cNvSpPr/>
          <p:nvPr/>
        </p:nvSpPr>
        <p:spPr>
          <a:xfrm>
            <a:off x="783147" y="2684710"/>
            <a:ext cx="749069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Arial" panose="020B0604020202020204" pitchFamily="34" charset="0"/>
              <a:buChar char="•"/>
            </a:pPr>
            <a:r>
              <a:rPr lang="en-US" sz="3200" b="1" dirty="0">
                <a:solidFill>
                  <a:prstClr val="black"/>
                </a:solidFill>
                <a:latin typeface="Aharoni" panose="02010803020104030203" pitchFamily="2" charset="-79"/>
                <a:cs typeface="Aharoni" panose="02010803020104030203" pitchFamily="2" charset="-79"/>
              </a:rPr>
              <a:t>Openings leading to exterior should be meshed to prevent the entry of pests. </a:t>
            </a:r>
          </a:p>
          <a:p>
            <a:pPr marL="457200" lvl="0" indent="-457200">
              <a:buFont typeface="Arial" panose="020B0604020202020204" pitchFamily="34" charset="0"/>
              <a:buChar char="•"/>
            </a:pPr>
            <a:endParaRPr lang="en-US" sz="3200" b="1" dirty="0">
              <a:solidFill>
                <a:prstClr val="black"/>
              </a:solidFill>
              <a:latin typeface="Aharoni" panose="02010803020104030203" pitchFamily="2" charset="-79"/>
              <a:cs typeface="Aharoni" panose="02010803020104030203" pitchFamily="2" charset="-79"/>
            </a:endParaRPr>
          </a:p>
          <a:p>
            <a:pPr marL="457200" lvl="0" indent="-457200">
              <a:buFont typeface="Arial" panose="020B0604020202020204" pitchFamily="34" charset="0"/>
              <a:buChar char="•"/>
            </a:pPr>
            <a:r>
              <a:rPr lang="en-US" sz="3200" b="1" dirty="0">
                <a:solidFill>
                  <a:prstClr val="black"/>
                </a:solidFill>
                <a:latin typeface="Aharoni" panose="02010803020104030203" pitchFamily="2" charset="-79"/>
                <a:cs typeface="Aharoni" panose="02010803020104030203" pitchFamily="2" charset="-79"/>
              </a:rPr>
              <a:t>Windows should be kept closed or in some instances, installed with insect-mesh screens.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1"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p:txBody>
      </p:sp>
      <p:pic>
        <p:nvPicPr>
          <p:cNvPr id="1028" name="Picture 4" descr="Image result for mesh clip art">
            <a:extLst>
              <a:ext uri="{FF2B5EF4-FFF2-40B4-BE49-F238E27FC236}">
                <a16:creationId xmlns:a16="http://schemas.microsoft.com/office/drawing/2014/main" id="{0875C347-6D42-412A-8025-97433781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6665" y="4091800"/>
            <a:ext cx="2568677" cy="25686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AREHOUSE plastic curtain clip art">
            <a:extLst>
              <a:ext uri="{FF2B5EF4-FFF2-40B4-BE49-F238E27FC236}">
                <a16:creationId xmlns:a16="http://schemas.microsoft.com/office/drawing/2014/main" id="{9495A139-222C-4BC8-AEB1-A1D9FF1B6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893" y="2565566"/>
            <a:ext cx="2752111" cy="197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64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3" y="445449"/>
            <a:ext cx="6843252"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CONTENTS</a:t>
            </a:r>
          </a:p>
        </p:txBody>
      </p:sp>
      <p:sp>
        <p:nvSpPr>
          <p:cNvPr id="3" name="TextBox 2">
            <a:extLst>
              <a:ext uri="{FF2B5EF4-FFF2-40B4-BE49-F238E27FC236}">
                <a16:creationId xmlns:a16="http://schemas.microsoft.com/office/drawing/2014/main" id="{90F9FC94-0313-40C3-B24C-54C7D7A3FAB4}"/>
              </a:ext>
            </a:extLst>
          </p:cNvPr>
          <p:cNvSpPr txBox="1"/>
          <p:nvPr/>
        </p:nvSpPr>
        <p:spPr>
          <a:xfrm>
            <a:off x="2728451" y="1443936"/>
            <a:ext cx="7846142" cy="4401205"/>
          </a:xfrm>
          <a:prstGeom prst="rect">
            <a:avLst/>
          </a:prstGeom>
          <a:noFill/>
        </p:spPr>
        <p:txBody>
          <a:bodyPr wrap="square" rtlCol="0">
            <a:spAutoFit/>
          </a:bodyPr>
          <a:lstStyle/>
          <a:p>
            <a:pPr marL="738188" indent="-738188">
              <a:buFont typeface="Arial" panose="020B0604020202020204" pitchFamily="34" charset="0"/>
              <a:buChar char="•"/>
            </a:pPr>
            <a:r>
              <a:rPr lang="en-US" sz="4000" b="1" dirty="0">
                <a:latin typeface="Bahnschrift" panose="020B0502040204020203" pitchFamily="34" charset="0"/>
              </a:rPr>
              <a:t>Introduction</a:t>
            </a:r>
          </a:p>
          <a:p>
            <a:pPr marL="738188" indent="-738188">
              <a:buFont typeface="Arial" panose="020B0604020202020204" pitchFamily="34" charset="0"/>
              <a:buChar char="•"/>
            </a:pPr>
            <a:r>
              <a:rPr lang="en-US" sz="4000" b="1" dirty="0">
                <a:latin typeface="Bahnschrift" panose="020B0502040204020203" pitchFamily="34" charset="0"/>
              </a:rPr>
              <a:t>Objectives</a:t>
            </a:r>
          </a:p>
          <a:p>
            <a:pPr marL="738188" indent="-738188">
              <a:buFont typeface="Arial" panose="020B0604020202020204" pitchFamily="34" charset="0"/>
              <a:buChar char="•"/>
            </a:pPr>
            <a:r>
              <a:rPr lang="en-US" sz="4000" b="1" dirty="0">
                <a:latin typeface="Bahnschrift" panose="020B0502040204020203" pitchFamily="34" charset="0"/>
              </a:rPr>
              <a:t>What is GWP?</a:t>
            </a:r>
          </a:p>
          <a:p>
            <a:pPr marL="738188" indent="-738188">
              <a:buFont typeface="Arial" panose="020B0604020202020204" pitchFamily="34" charset="0"/>
              <a:buChar char="•"/>
            </a:pPr>
            <a:r>
              <a:rPr lang="en-US" sz="4000" b="1" dirty="0">
                <a:latin typeface="Bahnschrift" panose="020B0502040204020203" pitchFamily="34" charset="0"/>
              </a:rPr>
              <a:t>Importance of GWP</a:t>
            </a:r>
          </a:p>
          <a:p>
            <a:pPr marL="738188" indent="-738188">
              <a:buFont typeface="Arial" panose="020B0604020202020204" pitchFamily="34" charset="0"/>
              <a:buChar char="•"/>
            </a:pPr>
            <a:r>
              <a:rPr lang="en-US" sz="4000" b="1" dirty="0">
                <a:latin typeface="Bahnschrift" panose="020B0502040204020203" pitchFamily="34" charset="0"/>
              </a:rPr>
              <a:t>Good Warehousing Practices</a:t>
            </a:r>
          </a:p>
          <a:p>
            <a:pPr marL="738188" indent="-738188">
              <a:buFont typeface="Arial" panose="020B0604020202020204" pitchFamily="34" charset="0"/>
              <a:buChar char="•"/>
            </a:pPr>
            <a:r>
              <a:rPr lang="en-US" sz="4000" b="1" dirty="0">
                <a:latin typeface="Bahnschrift" panose="020B0502040204020203" pitchFamily="34" charset="0"/>
              </a:rPr>
              <a:t>Synthesis</a:t>
            </a:r>
          </a:p>
          <a:p>
            <a:pPr marL="738188" indent="-738188">
              <a:buFont typeface="Arial" panose="020B0604020202020204" pitchFamily="34" charset="0"/>
              <a:buChar char="•"/>
            </a:pPr>
            <a:r>
              <a:rPr lang="en-US" sz="4000" b="1" dirty="0">
                <a:latin typeface="Bahnschrift" panose="020B0502040204020203" pitchFamily="34" charset="0"/>
              </a:rPr>
              <a:t>Quiz</a:t>
            </a:r>
          </a:p>
        </p:txBody>
      </p:sp>
    </p:spTree>
    <p:extLst>
      <p:ext uri="{BB962C8B-B14F-4D97-AF65-F5344CB8AC3E}">
        <p14:creationId xmlns:p14="http://schemas.microsoft.com/office/powerpoint/2010/main" val="283855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717166"/>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WAREHOUSE CONDITION</a:t>
            </a:r>
          </a:p>
        </p:txBody>
      </p:sp>
      <p:sp>
        <p:nvSpPr>
          <p:cNvPr id="3" name="Rectangle 2">
            <a:extLst>
              <a:ext uri="{FF2B5EF4-FFF2-40B4-BE49-F238E27FC236}">
                <a16:creationId xmlns:a16="http://schemas.microsoft.com/office/drawing/2014/main" id="{4677A7EE-4873-4D30-BFE0-111D3810043C}"/>
              </a:ext>
            </a:extLst>
          </p:cNvPr>
          <p:cNvSpPr/>
          <p:nvPr/>
        </p:nvSpPr>
        <p:spPr>
          <a:xfrm>
            <a:off x="783147" y="2320434"/>
            <a:ext cx="671051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49" name="Rectangle 48">
            <a:extLst>
              <a:ext uri="{FF2B5EF4-FFF2-40B4-BE49-F238E27FC236}">
                <a16:creationId xmlns:a16="http://schemas.microsoft.com/office/drawing/2014/main" id="{87264334-95D7-4A47-AEE0-E2352DA8D121}"/>
              </a:ext>
            </a:extLst>
          </p:cNvPr>
          <p:cNvSpPr/>
          <p:nvPr/>
        </p:nvSpPr>
        <p:spPr>
          <a:xfrm>
            <a:off x="4429325" y="2244433"/>
            <a:ext cx="749069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Arial" panose="020B0604020202020204" pitchFamily="34" charset="0"/>
              <a:buChar char="•"/>
            </a:pPr>
            <a:r>
              <a:rPr lang="en-US" sz="3200" b="1" dirty="0">
                <a:solidFill>
                  <a:prstClr val="black"/>
                </a:solidFill>
                <a:latin typeface="Aharoni" panose="02010803020104030203" pitchFamily="2" charset="-79"/>
                <a:cs typeface="Aharoni" panose="02010803020104030203" pitchFamily="2" charset="-79"/>
              </a:rPr>
              <a:t>Cleaning materials or any other hazardous chemicals should not be stored in the warehouse, but in designated areas with proper labelling.</a:t>
            </a:r>
            <a:endParaRPr kumimoji="0" lang="en-US" sz="3200" b="1"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p:txBody>
      </p:sp>
      <p:pic>
        <p:nvPicPr>
          <p:cNvPr id="2050" name="Picture 2" descr="Image result for cleaning materials clip art">
            <a:extLst>
              <a:ext uri="{FF2B5EF4-FFF2-40B4-BE49-F238E27FC236}">
                <a16:creationId xmlns:a16="http://schemas.microsoft.com/office/drawing/2014/main" id="{3DBA753C-63AE-4CDA-987E-C78E5B226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52" y="2186190"/>
            <a:ext cx="2152791" cy="20519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eaning materials clip art">
            <a:extLst>
              <a:ext uri="{FF2B5EF4-FFF2-40B4-BE49-F238E27FC236}">
                <a16:creationId xmlns:a16="http://schemas.microsoft.com/office/drawing/2014/main" id="{1FB7DC9C-C6F0-4C71-A8B4-A07C80678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340" y="4135795"/>
            <a:ext cx="1634505" cy="155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5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3" name="Rectangle 2">
            <a:extLst>
              <a:ext uri="{FF2B5EF4-FFF2-40B4-BE49-F238E27FC236}">
                <a16:creationId xmlns:a16="http://schemas.microsoft.com/office/drawing/2014/main" id="{4677A7EE-4873-4D30-BFE0-111D3810043C}"/>
              </a:ext>
            </a:extLst>
          </p:cNvPr>
          <p:cNvSpPr/>
          <p:nvPr/>
        </p:nvSpPr>
        <p:spPr>
          <a:xfrm>
            <a:off x="939082" y="2339533"/>
            <a:ext cx="671051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Roofs shouldn’t have holes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Warehouse should have proper lighting</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All bulbs should have covers or plastic coats.</a:t>
            </a:r>
          </a:p>
        </p:txBody>
      </p:sp>
      <p:sp>
        <p:nvSpPr>
          <p:cNvPr id="49" name="TextBox 48">
            <a:extLst>
              <a:ext uri="{FF2B5EF4-FFF2-40B4-BE49-F238E27FC236}">
                <a16:creationId xmlns:a16="http://schemas.microsoft.com/office/drawing/2014/main" id="{C73928AA-3300-432C-9586-4C6FFD1398C4}"/>
              </a:ext>
            </a:extLst>
          </p:cNvPr>
          <p:cNvSpPr txBox="1"/>
          <p:nvPr/>
        </p:nvSpPr>
        <p:spPr>
          <a:xfrm>
            <a:off x="2588340" y="1738064"/>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WAREHOUSE CONDITION</a:t>
            </a:r>
          </a:p>
        </p:txBody>
      </p:sp>
      <p:pic>
        <p:nvPicPr>
          <p:cNvPr id="14338" name="Picture 2" descr="Image result for roof clipart">
            <a:extLst>
              <a:ext uri="{FF2B5EF4-FFF2-40B4-BE49-F238E27FC236}">
                <a16:creationId xmlns:a16="http://schemas.microsoft.com/office/drawing/2014/main" id="{FE8560A3-DA4F-465A-BD40-4B9DBFA227E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rcRect/>
          <a:stretch>
            <a:fillRect/>
          </a:stretch>
        </p:blipFill>
        <p:spPr bwMode="auto">
          <a:xfrm rot="20051188">
            <a:off x="7278423" y="2413216"/>
            <a:ext cx="3598608" cy="17993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9" descr="j0318127">
            <a:extLst>
              <a:ext uri="{FF2B5EF4-FFF2-40B4-BE49-F238E27FC236}">
                <a16:creationId xmlns:a16="http://schemas.microsoft.com/office/drawing/2014/main" id="{06D7DE99-623D-421E-9643-F5B63FFD4BDB}"/>
              </a:ext>
            </a:extLst>
          </p:cNvPr>
          <p:cNvPicPr>
            <a:picLocks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2197866">
            <a:off x="8633354" y="4453761"/>
            <a:ext cx="1799494" cy="158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91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3" name="Rectangle 2">
            <a:extLst>
              <a:ext uri="{FF2B5EF4-FFF2-40B4-BE49-F238E27FC236}">
                <a16:creationId xmlns:a16="http://schemas.microsoft.com/office/drawing/2014/main" id="{4677A7EE-4873-4D30-BFE0-111D3810043C}"/>
              </a:ext>
            </a:extLst>
          </p:cNvPr>
          <p:cNvSpPr/>
          <p:nvPr/>
        </p:nvSpPr>
        <p:spPr>
          <a:xfrm>
            <a:off x="939082" y="2339533"/>
            <a:ext cx="671051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Roofs shouldn’t have holes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There should be pest management practices in place to prevent the harborage and breeding of pests on the grounds and within the warehouse facility. </a:t>
            </a:r>
          </a:p>
        </p:txBody>
      </p:sp>
      <p:sp>
        <p:nvSpPr>
          <p:cNvPr id="49" name="TextBox 48">
            <a:extLst>
              <a:ext uri="{FF2B5EF4-FFF2-40B4-BE49-F238E27FC236}">
                <a16:creationId xmlns:a16="http://schemas.microsoft.com/office/drawing/2014/main" id="{C73928AA-3300-432C-9586-4C6FFD1398C4}"/>
              </a:ext>
            </a:extLst>
          </p:cNvPr>
          <p:cNvSpPr txBox="1"/>
          <p:nvPr/>
        </p:nvSpPr>
        <p:spPr>
          <a:xfrm>
            <a:off x="2588340" y="1738064"/>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WAREHOUSE CONDITION</a:t>
            </a:r>
          </a:p>
        </p:txBody>
      </p:sp>
      <p:pic>
        <p:nvPicPr>
          <p:cNvPr id="6146" name="Picture 2" descr="Image result for pest control clipart">
            <a:extLst>
              <a:ext uri="{FF2B5EF4-FFF2-40B4-BE49-F238E27FC236}">
                <a16:creationId xmlns:a16="http://schemas.microsoft.com/office/drawing/2014/main" id="{72D93DAB-1F10-4023-99CF-FA67775790E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31" b="87113" l="0" r="100000"/>
                    </a14:imgEffect>
                  </a14:imgLayer>
                </a14:imgProps>
              </a:ext>
              <a:ext uri="{28A0092B-C50C-407E-A947-70E740481C1C}">
                <a14:useLocalDpi xmlns:a14="http://schemas.microsoft.com/office/drawing/2010/main" val="0"/>
              </a:ext>
            </a:extLst>
          </a:blip>
          <a:srcRect b="10492"/>
          <a:stretch/>
        </p:blipFill>
        <p:spPr bwMode="auto">
          <a:xfrm>
            <a:off x="7451941" y="2775836"/>
            <a:ext cx="3948560" cy="269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81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pic>
        <p:nvPicPr>
          <p:cNvPr id="4110" name="Picture 14" descr="Image result for littering clipart">
            <a:extLst>
              <a:ext uri="{FF2B5EF4-FFF2-40B4-BE49-F238E27FC236}">
                <a16:creationId xmlns:a16="http://schemas.microsoft.com/office/drawing/2014/main" id="{B0E02BD8-FF67-4550-806E-A7F2D7D348F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b="32582"/>
          <a:stretch/>
        </p:blipFill>
        <p:spPr bwMode="auto">
          <a:xfrm>
            <a:off x="618570" y="3514529"/>
            <a:ext cx="3455431" cy="30823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3" name="Rectangle 2">
            <a:extLst>
              <a:ext uri="{FF2B5EF4-FFF2-40B4-BE49-F238E27FC236}">
                <a16:creationId xmlns:a16="http://schemas.microsoft.com/office/drawing/2014/main" id="{4677A7EE-4873-4D30-BFE0-111D3810043C}"/>
              </a:ext>
            </a:extLst>
          </p:cNvPr>
          <p:cNvSpPr/>
          <p:nvPr/>
        </p:nvSpPr>
        <p:spPr>
          <a:xfrm>
            <a:off x="5481482" y="2445950"/>
            <a:ext cx="6710518" cy="3987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Eating, drinking, smoking, chewing of gum or littering and other undesirable behavior is </a:t>
            </a:r>
            <a:r>
              <a:rPr lang="en-US" sz="3200" b="1" dirty="0">
                <a:solidFill>
                  <a:srgbClr val="FF0000"/>
                </a:solidFill>
                <a:latin typeface="Aharoni" panose="02010803020104030203" pitchFamily="2" charset="-79"/>
                <a:cs typeface="Aharoni" panose="02010803020104030203" pitchFamily="2" charset="-79"/>
              </a:rPr>
              <a:t>NOT</a:t>
            </a:r>
            <a:r>
              <a:rPr lang="en-US" sz="3200" b="1" dirty="0">
                <a:solidFill>
                  <a:schemeClr val="tx1"/>
                </a:solidFill>
                <a:latin typeface="Aharoni" panose="02010803020104030203" pitchFamily="2" charset="-79"/>
                <a:cs typeface="Aharoni" panose="02010803020104030203" pitchFamily="2" charset="-79"/>
              </a:rPr>
              <a:t> allowed inside the warehouse.</a:t>
            </a:r>
          </a:p>
        </p:txBody>
      </p:sp>
      <p:sp>
        <p:nvSpPr>
          <p:cNvPr id="49" name="TextBox 48">
            <a:extLst>
              <a:ext uri="{FF2B5EF4-FFF2-40B4-BE49-F238E27FC236}">
                <a16:creationId xmlns:a16="http://schemas.microsoft.com/office/drawing/2014/main" id="{C73928AA-3300-432C-9586-4C6FFD1398C4}"/>
              </a:ext>
            </a:extLst>
          </p:cNvPr>
          <p:cNvSpPr txBox="1"/>
          <p:nvPr/>
        </p:nvSpPr>
        <p:spPr>
          <a:xfrm>
            <a:off x="2588340" y="1646358"/>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PERSONAL HYGIENE</a:t>
            </a:r>
          </a:p>
        </p:txBody>
      </p:sp>
      <p:pic>
        <p:nvPicPr>
          <p:cNvPr id="4098" name="Picture 2" descr="Image result for food clipart">
            <a:extLst>
              <a:ext uri="{FF2B5EF4-FFF2-40B4-BE49-F238E27FC236}">
                <a16:creationId xmlns:a16="http://schemas.microsoft.com/office/drawing/2014/main" id="{12480B49-2ADA-4DB3-AC0D-135C93F00F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89985">
            <a:off x="2821922" y="3127192"/>
            <a:ext cx="1599743" cy="12432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igarette clipart">
            <a:extLst>
              <a:ext uri="{FF2B5EF4-FFF2-40B4-BE49-F238E27FC236}">
                <a16:creationId xmlns:a16="http://schemas.microsoft.com/office/drawing/2014/main" id="{4A63A415-61CA-4E28-B82C-7F55AA6D6E8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469" b="100000" l="0" r="98125"/>
                    </a14:imgEffect>
                  </a14:imgLayer>
                </a14:imgProps>
              </a:ext>
              <a:ext uri="{28A0092B-C50C-407E-A947-70E740481C1C}">
                <a14:useLocalDpi xmlns:a14="http://schemas.microsoft.com/office/drawing/2010/main" val="0"/>
              </a:ext>
            </a:extLst>
          </a:blip>
          <a:srcRect/>
          <a:stretch>
            <a:fillRect/>
          </a:stretch>
        </p:blipFill>
        <p:spPr bwMode="auto">
          <a:xfrm rot="17716938">
            <a:off x="139916" y="1411614"/>
            <a:ext cx="2925377" cy="292537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lated image">
            <a:extLst>
              <a:ext uri="{FF2B5EF4-FFF2-40B4-BE49-F238E27FC236}">
                <a16:creationId xmlns:a16="http://schemas.microsoft.com/office/drawing/2014/main" id="{ABF7901D-1E14-4D6A-AB50-0E5A2A6160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84856">
            <a:off x="3076088" y="4342738"/>
            <a:ext cx="22574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cross out clipart">
            <a:extLst>
              <a:ext uri="{FF2B5EF4-FFF2-40B4-BE49-F238E27FC236}">
                <a16:creationId xmlns:a16="http://schemas.microsoft.com/office/drawing/2014/main" id="{0767CBBC-FBEB-4C9B-B570-470C3795F7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570" y="2437199"/>
            <a:ext cx="4635936" cy="437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190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Any person who has or appears to have an infectious disease, open lesion, including boils, sores, or infected wounds, or any other abnormal source of microbial contamination must be excluded from any operations. </a:t>
            </a:r>
          </a:p>
        </p:txBody>
      </p:sp>
      <p:sp>
        <p:nvSpPr>
          <p:cNvPr id="49" name="TextBox 48">
            <a:extLst>
              <a:ext uri="{FF2B5EF4-FFF2-40B4-BE49-F238E27FC236}">
                <a16:creationId xmlns:a16="http://schemas.microsoft.com/office/drawing/2014/main" id="{C73928AA-3300-432C-9586-4C6FFD1398C4}"/>
              </a:ext>
            </a:extLst>
          </p:cNvPr>
          <p:cNvSpPr txBox="1"/>
          <p:nvPr/>
        </p:nvSpPr>
        <p:spPr>
          <a:xfrm>
            <a:off x="2588340" y="1646358"/>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PERSONAL HYGIENE</a:t>
            </a:r>
          </a:p>
        </p:txBody>
      </p:sp>
      <p:pic>
        <p:nvPicPr>
          <p:cNvPr id="5124" name="Picture 4" descr="Image result for medical mask clipart">
            <a:extLst>
              <a:ext uri="{FF2B5EF4-FFF2-40B4-BE49-F238E27FC236}">
                <a16:creationId xmlns:a16="http://schemas.microsoft.com/office/drawing/2014/main" id="{B47982BC-0B18-4230-92BF-6BF47BCF3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580" y="3631255"/>
            <a:ext cx="2507226" cy="250722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thermometer clipart">
            <a:extLst>
              <a:ext uri="{FF2B5EF4-FFF2-40B4-BE49-F238E27FC236}">
                <a16:creationId xmlns:a16="http://schemas.microsoft.com/office/drawing/2014/main" id="{F05059FE-EBC7-4E21-A33E-E5D7246C92F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68363" y="1844264"/>
            <a:ext cx="1698525" cy="294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05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SYNTHESIS</a:t>
            </a:r>
          </a:p>
        </p:txBody>
      </p:sp>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8" name="Rectangle 7">
            <a:extLst>
              <a:ext uri="{FF2B5EF4-FFF2-40B4-BE49-F238E27FC236}">
                <a16:creationId xmlns:a16="http://schemas.microsoft.com/office/drawing/2014/main" id="{FC0934F8-DC5A-45A8-AEFC-9A286811631A}"/>
              </a:ext>
            </a:extLst>
          </p:cNvPr>
          <p:cNvSpPr/>
          <p:nvPr/>
        </p:nvSpPr>
        <p:spPr>
          <a:xfrm>
            <a:off x="1297857" y="1507264"/>
            <a:ext cx="9596285" cy="44745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Good Warehouse Management starts with Good Warehouse Practices in loading and unloading of products, inventory, warehouse condition, and workers’ personal hygiene. Being aware of the standards and procedures will result to a productive and safe warehouse operations.</a:t>
            </a:r>
          </a:p>
        </p:txBody>
      </p:sp>
    </p:spTree>
    <p:extLst>
      <p:ext uri="{BB962C8B-B14F-4D97-AF65-F5344CB8AC3E}">
        <p14:creationId xmlns:p14="http://schemas.microsoft.com/office/powerpoint/2010/main" val="306402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381B9162-DB13-4584-85F3-108BFD394A94}"/>
              </a:ext>
            </a:extLst>
          </p:cNvPr>
          <p:cNvSpPr/>
          <p:nvPr/>
        </p:nvSpPr>
        <p:spPr>
          <a:xfrm>
            <a:off x="1297856" y="2468132"/>
            <a:ext cx="9596285" cy="19217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To ensure that you have learned something about our topic, let’s take a short quiz!</a:t>
            </a:r>
          </a:p>
        </p:txBody>
      </p:sp>
      <p:pic>
        <p:nvPicPr>
          <p:cNvPr id="7170" name="Picture 2" descr="Image result for quiz clip art">
            <a:extLst>
              <a:ext uri="{FF2B5EF4-FFF2-40B4-BE49-F238E27FC236}">
                <a16:creationId xmlns:a16="http://schemas.microsoft.com/office/drawing/2014/main" id="{B2ABE4BC-78FE-47FC-BBB5-38102B613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4" y="502046"/>
            <a:ext cx="4286250" cy="2409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56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QUIZ</a:t>
            </a:r>
          </a:p>
        </p:txBody>
      </p:sp>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8" name="Rectangle 7">
            <a:extLst>
              <a:ext uri="{FF2B5EF4-FFF2-40B4-BE49-F238E27FC236}">
                <a16:creationId xmlns:a16="http://schemas.microsoft.com/office/drawing/2014/main" id="{FC0934F8-DC5A-45A8-AEFC-9A286811631A}"/>
              </a:ext>
            </a:extLst>
          </p:cNvPr>
          <p:cNvSpPr/>
          <p:nvPr/>
        </p:nvSpPr>
        <p:spPr>
          <a:xfrm>
            <a:off x="1297857" y="2244750"/>
            <a:ext cx="9596285" cy="2368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1. In your own words, define what Good Warehousing Practice is.</a:t>
            </a:r>
          </a:p>
        </p:txBody>
      </p:sp>
    </p:spTree>
    <p:extLst>
      <p:ext uri="{BB962C8B-B14F-4D97-AF65-F5344CB8AC3E}">
        <p14:creationId xmlns:p14="http://schemas.microsoft.com/office/powerpoint/2010/main" val="2139285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QUIZ</a:t>
            </a:r>
          </a:p>
        </p:txBody>
      </p:sp>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8" name="Rectangle 7">
            <a:extLst>
              <a:ext uri="{FF2B5EF4-FFF2-40B4-BE49-F238E27FC236}">
                <a16:creationId xmlns:a16="http://schemas.microsoft.com/office/drawing/2014/main" id="{FC0934F8-DC5A-45A8-AEFC-9A286811631A}"/>
              </a:ext>
            </a:extLst>
          </p:cNvPr>
          <p:cNvSpPr/>
          <p:nvPr/>
        </p:nvSpPr>
        <p:spPr>
          <a:xfrm>
            <a:off x="1297857" y="1563329"/>
            <a:ext cx="9596285" cy="415904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2. Give ONE Good Warehousing Procedure in each of the following:</a:t>
            </a:r>
          </a:p>
          <a:p>
            <a:pPr algn="ctr"/>
            <a:endParaRPr lang="en-US" sz="3200" b="1" dirty="0">
              <a:solidFill>
                <a:schemeClr val="tx1"/>
              </a:solidFill>
              <a:latin typeface="Aharoni" panose="02010803020104030203" pitchFamily="2" charset="-79"/>
              <a:cs typeface="Aharoni" panose="02010803020104030203" pitchFamily="2" charset="-79"/>
            </a:endParaRP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Loading and Unloading</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Inventory</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Warehouse Condition</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 Personal Hygiene</a:t>
            </a:r>
          </a:p>
        </p:txBody>
      </p:sp>
    </p:spTree>
    <p:extLst>
      <p:ext uri="{BB962C8B-B14F-4D97-AF65-F5344CB8AC3E}">
        <p14:creationId xmlns:p14="http://schemas.microsoft.com/office/powerpoint/2010/main" val="1237404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QUIZ</a:t>
            </a:r>
          </a:p>
        </p:txBody>
      </p:sp>
      <p:sp>
        <p:nvSpPr>
          <p:cNvPr id="3" name="Rectangle 2">
            <a:extLst>
              <a:ext uri="{FF2B5EF4-FFF2-40B4-BE49-F238E27FC236}">
                <a16:creationId xmlns:a16="http://schemas.microsoft.com/office/drawing/2014/main" id="{4677A7EE-4873-4D30-BFE0-111D3810043C}"/>
              </a:ext>
            </a:extLst>
          </p:cNvPr>
          <p:cNvSpPr/>
          <p:nvPr/>
        </p:nvSpPr>
        <p:spPr>
          <a:xfrm>
            <a:off x="427701" y="2354244"/>
            <a:ext cx="7683911" cy="3784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3200" b="1" dirty="0">
              <a:solidFill>
                <a:schemeClr val="tx1"/>
              </a:solidFill>
              <a:latin typeface="Aharoni" panose="02010803020104030203" pitchFamily="2" charset="-79"/>
              <a:cs typeface="Aharoni" panose="02010803020104030203" pitchFamily="2" charset="-79"/>
            </a:endParaRPr>
          </a:p>
        </p:txBody>
      </p:sp>
      <p:sp>
        <p:nvSpPr>
          <p:cNvPr id="8" name="Rectangle 7">
            <a:extLst>
              <a:ext uri="{FF2B5EF4-FFF2-40B4-BE49-F238E27FC236}">
                <a16:creationId xmlns:a16="http://schemas.microsoft.com/office/drawing/2014/main" id="{FC0934F8-DC5A-45A8-AEFC-9A286811631A}"/>
              </a:ext>
            </a:extLst>
          </p:cNvPr>
          <p:cNvSpPr/>
          <p:nvPr/>
        </p:nvSpPr>
        <p:spPr>
          <a:xfrm>
            <a:off x="1297857" y="2354244"/>
            <a:ext cx="9596285" cy="2368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3. How did this topic helped you as a member of the PCL Operations team?</a:t>
            </a:r>
          </a:p>
        </p:txBody>
      </p:sp>
    </p:spTree>
    <p:extLst>
      <p:ext uri="{BB962C8B-B14F-4D97-AF65-F5344CB8AC3E}">
        <p14:creationId xmlns:p14="http://schemas.microsoft.com/office/powerpoint/2010/main" val="104043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3" y="445449"/>
            <a:ext cx="6843252"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INTRODUCTION</a:t>
            </a:r>
          </a:p>
        </p:txBody>
      </p:sp>
      <p:sp>
        <p:nvSpPr>
          <p:cNvPr id="3" name="TextBox 2">
            <a:extLst>
              <a:ext uri="{FF2B5EF4-FFF2-40B4-BE49-F238E27FC236}">
                <a16:creationId xmlns:a16="http://schemas.microsoft.com/office/drawing/2014/main" id="{90F9FC94-0313-40C3-B24C-54C7D7A3FAB4}"/>
              </a:ext>
            </a:extLst>
          </p:cNvPr>
          <p:cNvSpPr txBox="1"/>
          <p:nvPr/>
        </p:nvSpPr>
        <p:spPr>
          <a:xfrm>
            <a:off x="693174" y="1443935"/>
            <a:ext cx="10972800" cy="4524315"/>
          </a:xfrm>
          <a:prstGeom prst="rect">
            <a:avLst/>
          </a:prstGeom>
          <a:noFill/>
        </p:spPr>
        <p:txBody>
          <a:bodyPr wrap="square" rtlCol="0">
            <a:spAutoFit/>
          </a:bodyPr>
          <a:lstStyle/>
          <a:p>
            <a:pPr algn="ctr"/>
            <a:r>
              <a:rPr lang="en-US" sz="2400" b="1" dirty="0">
                <a:latin typeface="Bahnschrift" panose="020B0502040204020203" pitchFamily="34" charset="0"/>
              </a:rPr>
              <a:t>	The success of warehouse management is the foundation of the overall success of a logistics business. A bad warehouse management can destroy the business while a good warehouse management can attract more clients which can build a stronger company image. It increases the over all revenue of the company which will benefit the employer as well as the employees. </a:t>
            </a:r>
          </a:p>
          <a:p>
            <a:pPr algn="ctr"/>
            <a:endParaRPr lang="en-US" sz="2400" b="1" dirty="0">
              <a:latin typeface="Bahnschrift" panose="020B0502040204020203" pitchFamily="34" charset="0"/>
            </a:endParaRPr>
          </a:p>
          <a:p>
            <a:pPr algn="ctr"/>
            <a:r>
              <a:rPr lang="en-US" sz="2400" b="1" dirty="0">
                <a:latin typeface="Bahnschrift" panose="020B0502040204020203" pitchFamily="34" charset="0"/>
              </a:rPr>
              <a:t>A need for well-trained workers is imperative to improve customer satisfaction and strengthen warehouse operational productivity.</a:t>
            </a:r>
          </a:p>
          <a:p>
            <a:pPr algn="ctr"/>
            <a:endParaRPr lang="en-US" sz="2400" b="1" dirty="0">
              <a:latin typeface="Bahnschrift" panose="020B0502040204020203" pitchFamily="34" charset="0"/>
            </a:endParaRPr>
          </a:p>
          <a:p>
            <a:pPr algn="ctr"/>
            <a:r>
              <a:rPr lang="en-US" sz="2400" b="1" dirty="0">
                <a:latin typeface="Bahnschrift" panose="020B0502040204020203" pitchFamily="34" charset="0"/>
              </a:rPr>
              <a:t>	This comprehensive module is designed for all employees across all sites to help them remember how Good Warehousing should be practiced. </a:t>
            </a:r>
          </a:p>
          <a:p>
            <a:pPr algn="ctr"/>
            <a:endParaRPr lang="en-US" sz="2400" b="1" dirty="0">
              <a:latin typeface="Bahnschrift" panose="020B0502040204020203" pitchFamily="34" charset="0"/>
            </a:endParaRPr>
          </a:p>
        </p:txBody>
      </p:sp>
    </p:spTree>
    <p:extLst>
      <p:ext uri="{BB962C8B-B14F-4D97-AF65-F5344CB8AC3E}">
        <p14:creationId xmlns:p14="http://schemas.microsoft.com/office/powerpoint/2010/main" val="379595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FE3D0C-F324-42DB-B01C-386419AC7E8A}"/>
              </a:ext>
            </a:extLst>
          </p:cNvPr>
          <p:cNvSpPr/>
          <p:nvPr/>
        </p:nvSpPr>
        <p:spPr>
          <a:xfrm>
            <a:off x="3287037" y="2510135"/>
            <a:ext cx="5867311" cy="1261884"/>
          </a:xfrm>
          <a:prstGeom prst="rect">
            <a:avLst/>
          </a:prstGeom>
          <a:noFill/>
        </p:spPr>
        <p:txBody>
          <a:bodyPr wrap="none" lIns="91440" tIns="45720" rIns="91440" bIns="45720">
            <a:spAutoFit/>
          </a:bodyPr>
          <a:lstStyle/>
          <a:p>
            <a:pPr algn="ct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Verdana" panose="020B0604030504040204" pitchFamily="34" charset="0"/>
                <a:ea typeface="Verdana" panose="020B0604030504040204" pitchFamily="34" charset="0"/>
                <a:cs typeface="Verdana" panose="020B0604030504040204" pitchFamily="34" charset="0"/>
              </a:rPr>
              <a:t>End of Presentation</a:t>
            </a:r>
          </a:p>
          <a:p>
            <a:pPr algn="ctr"/>
            <a:r>
              <a:rPr 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Verdana" panose="020B0604030504040204" pitchFamily="34" charset="0"/>
                <a:ea typeface="Verdana" panose="020B0604030504040204" pitchFamily="34" charset="0"/>
                <a:cs typeface="Verdana" panose="020B0604030504040204" pitchFamily="34" charset="0"/>
              </a:rPr>
              <a:t>THANK YOU!</a:t>
            </a:r>
          </a:p>
        </p:txBody>
      </p:sp>
      <p:sp>
        <p:nvSpPr>
          <p:cNvPr id="6" name="TextBox 5">
            <a:extLst>
              <a:ext uri="{FF2B5EF4-FFF2-40B4-BE49-F238E27FC236}">
                <a16:creationId xmlns:a16="http://schemas.microsoft.com/office/drawing/2014/main" id="{26898D33-6A6B-4E6A-B919-81F50327DA7A}"/>
              </a:ext>
            </a:extLst>
          </p:cNvPr>
          <p:cNvSpPr txBox="1"/>
          <p:nvPr/>
        </p:nvSpPr>
        <p:spPr>
          <a:xfrm>
            <a:off x="7536873" y="5734110"/>
            <a:ext cx="4544291" cy="892552"/>
          </a:xfrm>
          <a:prstGeom prst="rect">
            <a:avLst/>
          </a:prstGeom>
          <a:noFill/>
        </p:spPr>
        <p:txBody>
          <a:bodyPr wrap="square" rtlCol="0">
            <a:spAutoFit/>
          </a:bodyPr>
          <a:lstStyle/>
          <a:p>
            <a:pPr algn="ctr"/>
            <a:r>
              <a:rPr lang="en-PH" sz="2000" dirty="0">
                <a:solidFill>
                  <a:schemeClr val="bg1"/>
                </a:solidFill>
                <a:latin typeface="Verdana" panose="020B0604030504040204" pitchFamily="34" charset="0"/>
                <a:ea typeface="Verdana" panose="020B0604030504040204" pitchFamily="34" charset="0"/>
                <a:cs typeface="Verdana" panose="020B0604030504040204" pitchFamily="34" charset="0"/>
              </a:rPr>
              <a:t>Visit us </a:t>
            </a:r>
          </a:p>
          <a:p>
            <a:pPr algn="ctr"/>
            <a:r>
              <a:rPr lang="en-PH" sz="3200" b="1" dirty="0">
                <a:solidFill>
                  <a:schemeClr val="bg1"/>
                </a:solidFill>
                <a:latin typeface="Verdana" panose="020B0604030504040204" pitchFamily="34" charset="0"/>
                <a:ea typeface="Verdana" panose="020B0604030504040204" pitchFamily="34" charset="0"/>
                <a:cs typeface="Verdana" panose="020B0604030504040204" pitchFamily="34" charset="0"/>
              </a:rPr>
              <a:t>www.pcl.com.ph</a:t>
            </a:r>
          </a:p>
        </p:txBody>
      </p:sp>
      <p:pic>
        <p:nvPicPr>
          <p:cNvPr id="9" name="Picture 8">
            <a:extLst>
              <a:ext uri="{FF2B5EF4-FFF2-40B4-BE49-F238E27FC236}">
                <a16:creationId xmlns:a16="http://schemas.microsoft.com/office/drawing/2014/main" id="{5189297B-8E84-4957-A2BF-F00902BD0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77" y="548044"/>
            <a:ext cx="3306704" cy="1533544"/>
          </a:xfrm>
          <a:prstGeom prst="rect">
            <a:avLst/>
          </a:prstGeom>
        </p:spPr>
      </p:pic>
    </p:spTree>
    <p:extLst>
      <p:ext uri="{BB962C8B-B14F-4D97-AF65-F5344CB8AC3E}">
        <p14:creationId xmlns:p14="http://schemas.microsoft.com/office/powerpoint/2010/main" val="418296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3" y="445449"/>
            <a:ext cx="6843252"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OBJECTIVES</a:t>
            </a:r>
          </a:p>
        </p:txBody>
      </p:sp>
      <p:sp>
        <p:nvSpPr>
          <p:cNvPr id="3" name="TextBox 2">
            <a:extLst>
              <a:ext uri="{FF2B5EF4-FFF2-40B4-BE49-F238E27FC236}">
                <a16:creationId xmlns:a16="http://schemas.microsoft.com/office/drawing/2014/main" id="{90F9FC94-0313-40C3-B24C-54C7D7A3FAB4}"/>
              </a:ext>
            </a:extLst>
          </p:cNvPr>
          <p:cNvSpPr txBox="1"/>
          <p:nvPr/>
        </p:nvSpPr>
        <p:spPr>
          <a:xfrm>
            <a:off x="752168" y="1547174"/>
            <a:ext cx="10972800" cy="523220"/>
          </a:xfrm>
          <a:prstGeom prst="rect">
            <a:avLst/>
          </a:prstGeom>
          <a:noFill/>
        </p:spPr>
        <p:txBody>
          <a:bodyPr wrap="square" rtlCol="0">
            <a:spAutoFit/>
          </a:bodyPr>
          <a:lstStyle/>
          <a:p>
            <a:r>
              <a:rPr lang="en-US" sz="2800" b="1" dirty="0">
                <a:latin typeface="Bahnschrift" panose="020B0502040204020203" pitchFamily="34" charset="0"/>
              </a:rPr>
              <a:t>At the end of this module:</a:t>
            </a:r>
          </a:p>
        </p:txBody>
      </p:sp>
      <p:sp>
        <p:nvSpPr>
          <p:cNvPr id="4" name="Rectangle 3">
            <a:extLst>
              <a:ext uri="{FF2B5EF4-FFF2-40B4-BE49-F238E27FC236}">
                <a16:creationId xmlns:a16="http://schemas.microsoft.com/office/drawing/2014/main" id="{BC214641-A8CB-450A-A4FA-95AF3DDF0298}"/>
              </a:ext>
            </a:extLst>
          </p:cNvPr>
          <p:cNvSpPr/>
          <p:nvPr/>
        </p:nvSpPr>
        <p:spPr>
          <a:xfrm>
            <a:off x="1174956" y="3055996"/>
            <a:ext cx="4395021" cy="19402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Colonna MT" panose="04020805060202030203" pitchFamily="82" charset="0"/>
              </a:rPr>
              <a:t>Define what Good Warehousing Practice is.</a:t>
            </a:r>
          </a:p>
        </p:txBody>
      </p:sp>
      <p:sp>
        <p:nvSpPr>
          <p:cNvPr id="8" name="Rectangle 7">
            <a:extLst>
              <a:ext uri="{FF2B5EF4-FFF2-40B4-BE49-F238E27FC236}">
                <a16:creationId xmlns:a16="http://schemas.microsoft.com/office/drawing/2014/main" id="{1B96E592-8FFF-472A-91E9-EEFA1B7B31BC}"/>
              </a:ext>
            </a:extLst>
          </p:cNvPr>
          <p:cNvSpPr/>
          <p:nvPr/>
        </p:nvSpPr>
        <p:spPr>
          <a:xfrm>
            <a:off x="6622025" y="3055996"/>
            <a:ext cx="4395021" cy="19402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Colonna MT" panose="04020805060202030203" pitchFamily="82" charset="0"/>
              </a:rPr>
              <a:t>Identify good practices inside a warehouse.</a:t>
            </a:r>
          </a:p>
        </p:txBody>
      </p:sp>
    </p:spTree>
    <p:extLst>
      <p:ext uri="{BB962C8B-B14F-4D97-AF65-F5344CB8AC3E}">
        <p14:creationId xmlns:p14="http://schemas.microsoft.com/office/powerpoint/2010/main" val="65219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a:t>
            </a:r>
          </a:p>
        </p:txBody>
      </p:sp>
      <p:sp>
        <p:nvSpPr>
          <p:cNvPr id="3" name="TextBox 2">
            <a:extLst>
              <a:ext uri="{FF2B5EF4-FFF2-40B4-BE49-F238E27FC236}">
                <a16:creationId xmlns:a16="http://schemas.microsoft.com/office/drawing/2014/main" id="{90F9FC94-0313-40C3-B24C-54C7D7A3FAB4}"/>
              </a:ext>
            </a:extLst>
          </p:cNvPr>
          <p:cNvSpPr txBox="1"/>
          <p:nvPr/>
        </p:nvSpPr>
        <p:spPr>
          <a:xfrm>
            <a:off x="752169" y="2031873"/>
            <a:ext cx="5973098" cy="3477875"/>
          </a:xfrm>
          <a:prstGeom prst="rect">
            <a:avLst/>
          </a:prstGeom>
          <a:solidFill>
            <a:srgbClr val="F4B183">
              <a:alpha val="72941"/>
            </a:srgbClr>
          </a:solidFill>
        </p:spPr>
        <p:txBody>
          <a:bodyPr wrap="square" rtlCol="0">
            <a:spAutoFit/>
          </a:bodyPr>
          <a:lstStyle/>
          <a:p>
            <a:pPr algn="ctr"/>
            <a:r>
              <a:rPr lang="en-US" sz="4400" b="1" dirty="0">
                <a:latin typeface="Colonna MT" panose="04020805060202030203" pitchFamily="82" charset="0"/>
              </a:rPr>
              <a:t>GWP is a set of standardized procedures in managing a safe, effective, and productive warehouse operations. </a:t>
            </a:r>
          </a:p>
        </p:txBody>
      </p:sp>
      <p:pic>
        <p:nvPicPr>
          <p:cNvPr id="1026" name="Picture 2" descr="Related image">
            <a:extLst>
              <a:ext uri="{FF2B5EF4-FFF2-40B4-BE49-F238E27FC236}">
                <a16:creationId xmlns:a16="http://schemas.microsoft.com/office/drawing/2014/main" id="{C6591679-0881-4D04-85AB-AE42DE32D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992" y="1765491"/>
            <a:ext cx="4010640" cy="401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3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a:t>
            </a:r>
          </a:p>
        </p:txBody>
      </p:sp>
      <p:sp>
        <p:nvSpPr>
          <p:cNvPr id="3" name="TextBox 2">
            <a:extLst>
              <a:ext uri="{FF2B5EF4-FFF2-40B4-BE49-F238E27FC236}">
                <a16:creationId xmlns:a16="http://schemas.microsoft.com/office/drawing/2014/main" id="{90F9FC94-0313-40C3-B24C-54C7D7A3FAB4}"/>
              </a:ext>
            </a:extLst>
          </p:cNvPr>
          <p:cNvSpPr txBox="1"/>
          <p:nvPr/>
        </p:nvSpPr>
        <p:spPr>
          <a:xfrm>
            <a:off x="5191429" y="1516532"/>
            <a:ext cx="6209072" cy="5016758"/>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Procedures include ensuring the efficient flow of products in and out of the facility, optimizing the building’s layout, making sure orders are fulfilled and products are in stock, but not overstocked.</a:t>
            </a:r>
          </a:p>
        </p:txBody>
      </p:sp>
      <p:pic>
        <p:nvPicPr>
          <p:cNvPr id="3076" name="Picture 4" descr="Related image">
            <a:extLst>
              <a:ext uri="{FF2B5EF4-FFF2-40B4-BE49-F238E27FC236}">
                <a16:creationId xmlns:a16="http://schemas.microsoft.com/office/drawing/2014/main" id="{CC6CEA38-176A-4746-92C2-F8F9D82B9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02" y="1516532"/>
            <a:ext cx="4410842" cy="441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979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IMPORTANCE</a:t>
            </a:r>
          </a:p>
        </p:txBody>
      </p:sp>
      <p:sp>
        <p:nvSpPr>
          <p:cNvPr id="3" name="TextBox 2">
            <a:extLst>
              <a:ext uri="{FF2B5EF4-FFF2-40B4-BE49-F238E27FC236}">
                <a16:creationId xmlns:a16="http://schemas.microsoft.com/office/drawing/2014/main" id="{90F9FC94-0313-40C3-B24C-54C7D7A3FAB4}"/>
              </a:ext>
            </a:extLst>
          </p:cNvPr>
          <p:cNvSpPr txBox="1"/>
          <p:nvPr/>
        </p:nvSpPr>
        <p:spPr>
          <a:xfrm>
            <a:off x="5514055" y="326599"/>
            <a:ext cx="5732208" cy="1077218"/>
          </a:xfrm>
          <a:prstGeom prst="rect">
            <a:avLst/>
          </a:prstGeom>
          <a:solidFill>
            <a:srgbClr val="00B0F0">
              <a:alpha val="72941"/>
            </a:srgbClr>
          </a:solidFill>
        </p:spPr>
        <p:txBody>
          <a:bodyPr wrap="square" rtlCol="0">
            <a:spAutoFit/>
          </a:bodyPr>
          <a:lstStyle/>
          <a:p>
            <a:pPr algn="ctr"/>
            <a:r>
              <a:rPr lang="en-US" sz="3200" b="1" dirty="0">
                <a:latin typeface="Colonna MT" panose="04020805060202030203" pitchFamily="82" charset="0"/>
              </a:rPr>
              <a:t>Good and adequate warehousing practices will ensure:</a:t>
            </a:r>
          </a:p>
        </p:txBody>
      </p:sp>
      <p:sp>
        <p:nvSpPr>
          <p:cNvPr id="6" name="TextBox 5">
            <a:extLst>
              <a:ext uri="{FF2B5EF4-FFF2-40B4-BE49-F238E27FC236}">
                <a16:creationId xmlns:a16="http://schemas.microsoft.com/office/drawing/2014/main" id="{FB3AD904-BE4D-4466-A61B-8B4241688752}"/>
              </a:ext>
            </a:extLst>
          </p:cNvPr>
          <p:cNvSpPr txBox="1"/>
          <p:nvPr/>
        </p:nvSpPr>
        <p:spPr>
          <a:xfrm>
            <a:off x="3898490" y="1844170"/>
            <a:ext cx="6366389" cy="1323439"/>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Products are always be accessible</a:t>
            </a:r>
          </a:p>
        </p:txBody>
      </p:sp>
      <p:sp>
        <p:nvSpPr>
          <p:cNvPr id="8" name="TextBox 7">
            <a:extLst>
              <a:ext uri="{FF2B5EF4-FFF2-40B4-BE49-F238E27FC236}">
                <a16:creationId xmlns:a16="http://schemas.microsoft.com/office/drawing/2014/main" id="{37B6DE42-2AF5-4EF7-89BE-51EB21DAFD64}"/>
              </a:ext>
            </a:extLst>
          </p:cNvPr>
          <p:cNvSpPr txBox="1"/>
          <p:nvPr/>
        </p:nvSpPr>
        <p:spPr>
          <a:xfrm>
            <a:off x="5992756" y="5314503"/>
            <a:ext cx="5368416" cy="1323439"/>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Products are always available</a:t>
            </a:r>
          </a:p>
        </p:txBody>
      </p:sp>
      <p:sp>
        <p:nvSpPr>
          <p:cNvPr id="9" name="TextBox 8">
            <a:extLst>
              <a:ext uri="{FF2B5EF4-FFF2-40B4-BE49-F238E27FC236}">
                <a16:creationId xmlns:a16="http://schemas.microsoft.com/office/drawing/2014/main" id="{47E08580-8B37-4855-B019-EC59FAC1032C}"/>
              </a:ext>
            </a:extLst>
          </p:cNvPr>
          <p:cNvSpPr txBox="1"/>
          <p:nvPr/>
        </p:nvSpPr>
        <p:spPr>
          <a:xfrm>
            <a:off x="727584" y="3528421"/>
            <a:ext cx="5368416" cy="1323439"/>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Products are always in good condition</a:t>
            </a:r>
          </a:p>
        </p:txBody>
      </p:sp>
      <p:pic>
        <p:nvPicPr>
          <p:cNvPr id="4098" name="Picture 2" descr="Image result for warehouse clipart">
            <a:extLst>
              <a:ext uri="{FF2B5EF4-FFF2-40B4-BE49-F238E27FC236}">
                <a16:creationId xmlns:a16="http://schemas.microsoft.com/office/drawing/2014/main" id="{305F201F-4770-4260-9E4C-2FB689DF1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704" y="1547398"/>
            <a:ext cx="2310786" cy="17330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lated image">
            <a:extLst>
              <a:ext uri="{FF2B5EF4-FFF2-40B4-BE49-F238E27FC236}">
                <a16:creationId xmlns:a16="http://schemas.microsoft.com/office/drawing/2014/main" id="{B154F0B4-C99A-4ECB-A720-6E1598E9576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5962" l="0" r="100000"/>
                    </a14:imgEffect>
                  </a14:imgLayer>
                </a14:imgProps>
              </a:ext>
              <a:ext uri="{28A0092B-C50C-407E-A947-70E740481C1C}">
                <a14:useLocalDpi xmlns:a14="http://schemas.microsoft.com/office/drawing/2010/main" val="0"/>
              </a:ext>
            </a:extLst>
          </a:blip>
          <a:srcRect/>
          <a:stretch>
            <a:fillRect/>
          </a:stretch>
        </p:blipFill>
        <p:spPr bwMode="auto">
          <a:xfrm>
            <a:off x="5514055" y="3201932"/>
            <a:ext cx="3266153" cy="188711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lated image">
            <a:extLst>
              <a:ext uri="{FF2B5EF4-FFF2-40B4-BE49-F238E27FC236}">
                <a16:creationId xmlns:a16="http://schemas.microsoft.com/office/drawing/2014/main" id="{56DC2517-A117-486B-A365-598BA925BB0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4975" y="4971337"/>
            <a:ext cx="3922764" cy="188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2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4045968" y="1524684"/>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Loading and Unloading</a:t>
            </a:r>
          </a:p>
        </p:txBody>
      </p:sp>
      <p:sp>
        <p:nvSpPr>
          <p:cNvPr id="9" name="TextBox 8">
            <a:extLst>
              <a:ext uri="{FF2B5EF4-FFF2-40B4-BE49-F238E27FC236}">
                <a16:creationId xmlns:a16="http://schemas.microsoft.com/office/drawing/2014/main" id="{5274FDD1-8750-4272-8B00-2313D4AA041E}"/>
              </a:ext>
            </a:extLst>
          </p:cNvPr>
          <p:cNvSpPr txBox="1"/>
          <p:nvPr/>
        </p:nvSpPr>
        <p:spPr>
          <a:xfrm>
            <a:off x="4045967" y="3252028"/>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Inventory Management</a:t>
            </a:r>
          </a:p>
        </p:txBody>
      </p:sp>
      <p:sp>
        <p:nvSpPr>
          <p:cNvPr id="10" name="TextBox 9">
            <a:extLst>
              <a:ext uri="{FF2B5EF4-FFF2-40B4-BE49-F238E27FC236}">
                <a16:creationId xmlns:a16="http://schemas.microsoft.com/office/drawing/2014/main" id="{6CD62341-E006-46DE-A142-3713FF10A5B4}"/>
              </a:ext>
            </a:extLst>
          </p:cNvPr>
          <p:cNvSpPr txBox="1"/>
          <p:nvPr/>
        </p:nvSpPr>
        <p:spPr>
          <a:xfrm>
            <a:off x="4045967" y="4979373"/>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Warehouse Condition</a:t>
            </a:r>
          </a:p>
        </p:txBody>
      </p:sp>
      <p:pic>
        <p:nvPicPr>
          <p:cNvPr id="5124" name="Picture 4" descr="Image result for warehouse loading and unloading clipart">
            <a:extLst>
              <a:ext uri="{FF2B5EF4-FFF2-40B4-BE49-F238E27FC236}">
                <a16:creationId xmlns:a16="http://schemas.microsoft.com/office/drawing/2014/main" id="{82D114B2-DBAC-4244-9CC1-5892A55FA5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720" l="9967" r="89869"/>
                    </a14:imgEffect>
                  </a14:imgLayer>
                </a14:imgProps>
              </a:ext>
              <a:ext uri="{28A0092B-C50C-407E-A947-70E740481C1C}">
                <a14:useLocalDpi xmlns:a14="http://schemas.microsoft.com/office/drawing/2010/main" val="0"/>
              </a:ext>
            </a:extLst>
          </a:blip>
          <a:srcRect/>
          <a:stretch>
            <a:fillRect/>
          </a:stretch>
        </p:blipFill>
        <p:spPr bwMode="auto">
          <a:xfrm>
            <a:off x="1550796" y="1436272"/>
            <a:ext cx="1945484" cy="102042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warehouse inventory clipart">
            <a:extLst>
              <a:ext uri="{FF2B5EF4-FFF2-40B4-BE49-F238E27FC236}">
                <a16:creationId xmlns:a16="http://schemas.microsoft.com/office/drawing/2014/main" id="{598BA097-34B3-4F90-AEEA-EAEF1C5E6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318" y="3001545"/>
            <a:ext cx="1148320" cy="114832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warehouse condition clipart">
            <a:extLst>
              <a:ext uri="{FF2B5EF4-FFF2-40B4-BE49-F238E27FC236}">
                <a16:creationId xmlns:a16="http://schemas.microsoft.com/office/drawing/2014/main" id="{00BFDAD8-C100-4820-B655-979FBCF100D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3" b="74259" l="0" r="99006"/>
                    </a14:imgEffect>
                  </a14:imgLayer>
                </a14:imgProps>
              </a:ext>
              <a:ext uri="{28A0092B-C50C-407E-A947-70E740481C1C}">
                <a14:useLocalDpi xmlns:a14="http://schemas.microsoft.com/office/drawing/2010/main" val="0"/>
              </a:ext>
            </a:extLst>
          </a:blip>
          <a:srcRect b="23910"/>
          <a:stretch/>
        </p:blipFill>
        <p:spPr bwMode="auto">
          <a:xfrm>
            <a:off x="1795361" y="4363341"/>
            <a:ext cx="1580235" cy="143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8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6589DB-548C-4CE5-964D-D5A2F11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4" y="5981855"/>
            <a:ext cx="1488576" cy="690354"/>
          </a:xfrm>
          <a:prstGeom prst="rect">
            <a:avLst/>
          </a:prstGeom>
        </p:spPr>
      </p:pic>
      <p:sp>
        <p:nvSpPr>
          <p:cNvPr id="2" name="TextBox 1">
            <a:extLst>
              <a:ext uri="{FF2B5EF4-FFF2-40B4-BE49-F238E27FC236}">
                <a16:creationId xmlns:a16="http://schemas.microsoft.com/office/drawing/2014/main" id="{088A9C79-BBE7-4CF3-B69D-182C02CA98F7}"/>
              </a:ext>
            </a:extLst>
          </p:cNvPr>
          <p:cNvSpPr txBox="1"/>
          <p:nvPr/>
        </p:nvSpPr>
        <p:spPr>
          <a:xfrm>
            <a:off x="427702" y="445449"/>
            <a:ext cx="10972799" cy="861774"/>
          </a:xfrm>
          <a:prstGeom prst="rect">
            <a:avLst/>
          </a:prstGeom>
          <a:noFill/>
        </p:spPr>
        <p:txBody>
          <a:bodyPr wrap="square" rtlCol="0">
            <a:spAutoFit/>
          </a:bodyPr>
          <a:lstStyle/>
          <a:p>
            <a:r>
              <a:rPr lang="en-US" sz="5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haroni" panose="02010803020104030203" pitchFamily="2" charset="-79"/>
                <a:cs typeface="Aharoni" panose="02010803020104030203" pitchFamily="2" charset="-79"/>
              </a:rPr>
              <a:t>GOOD WAREHOUSING PRACTICES</a:t>
            </a:r>
          </a:p>
        </p:txBody>
      </p:sp>
      <p:sp>
        <p:nvSpPr>
          <p:cNvPr id="8" name="TextBox 7">
            <a:extLst>
              <a:ext uri="{FF2B5EF4-FFF2-40B4-BE49-F238E27FC236}">
                <a16:creationId xmlns:a16="http://schemas.microsoft.com/office/drawing/2014/main" id="{6E5C8B17-A429-4050-9909-86C327B18DEF}"/>
              </a:ext>
            </a:extLst>
          </p:cNvPr>
          <p:cNvSpPr txBox="1"/>
          <p:nvPr/>
        </p:nvSpPr>
        <p:spPr>
          <a:xfrm>
            <a:off x="2588340" y="1689127"/>
            <a:ext cx="7015319" cy="707886"/>
          </a:xfrm>
          <a:prstGeom prst="rect">
            <a:avLst/>
          </a:prstGeom>
          <a:solidFill>
            <a:srgbClr val="F4B183">
              <a:alpha val="72941"/>
            </a:srgbClr>
          </a:solidFill>
        </p:spPr>
        <p:txBody>
          <a:bodyPr wrap="square" rtlCol="0">
            <a:spAutoFit/>
          </a:bodyPr>
          <a:lstStyle/>
          <a:p>
            <a:pPr algn="ctr"/>
            <a:r>
              <a:rPr lang="en-US" sz="4000" b="1" dirty="0">
                <a:latin typeface="Colonna MT" panose="04020805060202030203" pitchFamily="82" charset="0"/>
              </a:rPr>
              <a:t>LOADING AND UNLOADING</a:t>
            </a:r>
          </a:p>
        </p:txBody>
      </p:sp>
      <p:sp>
        <p:nvSpPr>
          <p:cNvPr id="3" name="Rectangle 2">
            <a:extLst>
              <a:ext uri="{FF2B5EF4-FFF2-40B4-BE49-F238E27FC236}">
                <a16:creationId xmlns:a16="http://schemas.microsoft.com/office/drawing/2014/main" id="{4677A7EE-4873-4D30-BFE0-111D3810043C}"/>
              </a:ext>
            </a:extLst>
          </p:cNvPr>
          <p:cNvSpPr/>
          <p:nvPr/>
        </p:nvSpPr>
        <p:spPr>
          <a:xfrm>
            <a:off x="828367" y="2921731"/>
            <a:ext cx="6725261" cy="3254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Make sure that trucks are clean and don’t have strong odors. </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Check Temperature of Trucks (For frozen products)</a:t>
            </a:r>
          </a:p>
          <a:p>
            <a:pPr marL="457200" indent="-457200">
              <a:buFont typeface="Arial" panose="020B0604020202020204" pitchFamily="34" charset="0"/>
              <a:buChar char="•"/>
            </a:pPr>
            <a:r>
              <a:rPr lang="en-US" sz="3200" b="1" dirty="0">
                <a:solidFill>
                  <a:schemeClr val="tx1"/>
                </a:solidFill>
                <a:latin typeface="Aharoni" panose="02010803020104030203" pitchFamily="2" charset="-79"/>
                <a:cs typeface="Aharoni" panose="02010803020104030203" pitchFamily="2" charset="-79"/>
              </a:rPr>
              <a:t>Clean boxes before loading into the truck</a:t>
            </a:r>
          </a:p>
        </p:txBody>
      </p:sp>
      <p:pic>
        <p:nvPicPr>
          <p:cNvPr id="7170" name="Picture 2" descr="Image result for warehouse truck clip art">
            <a:extLst>
              <a:ext uri="{FF2B5EF4-FFF2-40B4-BE49-F238E27FC236}">
                <a16:creationId xmlns:a16="http://schemas.microsoft.com/office/drawing/2014/main" id="{C30F6E88-173C-4620-A02D-AFE4B99A03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5656" l="0" r="97598"/>
                    </a14:imgEffect>
                  </a14:imgLayer>
                </a14:imgProps>
              </a:ext>
              <a:ext uri="{28A0092B-C50C-407E-A947-70E740481C1C}">
                <a14:useLocalDpi xmlns:a14="http://schemas.microsoft.com/office/drawing/2010/main" val="0"/>
              </a:ext>
            </a:extLst>
          </a:blip>
          <a:srcRect/>
          <a:stretch>
            <a:fillRect/>
          </a:stretch>
        </p:blipFill>
        <p:spPr bwMode="auto">
          <a:xfrm>
            <a:off x="7819706" y="3486804"/>
            <a:ext cx="4028351" cy="250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11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797</Words>
  <Application>Microsoft Office PowerPoint</Application>
  <PresentationFormat>Widescreen</PresentationFormat>
  <Paragraphs>124</Paragraphs>
  <Slides>30</Slides>
  <Notes>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30</vt:i4>
      </vt:variant>
    </vt:vector>
  </HeadingPairs>
  <TitlesOfParts>
    <vt:vector size="44" baseType="lpstr">
      <vt:lpstr>Aharoni</vt:lpstr>
      <vt:lpstr>Arial</vt:lpstr>
      <vt:lpstr>Bahnschrift</vt:lpstr>
      <vt:lpstr>Calibri</vt:lpstr>
      <vt:lpstr>Calibri Light</vt:lpstr>
      <vt:lpstr>Colonna MT</vt:lpstr>
      <vt:lpstr>Franklin Gothic Heavy</vt:lpstr>
      <vt:lpstr>Monotype Sorts</vt:lpstr>
      <vt:lpstr>News Gothic MT</vt:lpstr>
      <vt:lpstr>Verdana</vt:lpstr>
      <vt:lpstr>Office Theme</vt:lpstr>
      <vt:lpstr>Custom Design</vt:lpstr>
      <vt:lpstr>2_Custom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Ann Saboya</dc:creator>
  <cp:lastModifiedBy>camillemaliwat@outlook.com</cp:lastModifiedBy>
  <cp:revision>62</cp:revision>
  <dcterms:created xsi:type="dcterms:W3CDTF">2018-02-26T14:28:17Z</dcterms:created>
  <dcterms:modified xsi:type="dcterms:W3CDTF">2021-09-30T03:42:27Z</dcterms:modified>
</cp:coreProperties>
</file>